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6.jpg" ContentType="image/jpg"/>
  <Override PartName="/ppt/media/image7.jpg" ContentType="image/jpg"/>
  <Override PartName="/ppt/media/image8.jpg" ContentType="image/jpg"/>
  <Override PartName="/ppt/media/image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5" r:id="rId2"/>
    <p:sldMasterId id="2147483758" r:id="rId3"/>
  </p:sldMasterIdLst>
  <p:notesMasterIdLst>
    <p:notesMasterId r:id="rId21"/>
  </p:notesMasterIdLst>
  <p:sldIdLst>
    <p:sldId id="258" r:id="rId4"/>
    <p:sldId id="261" r:id="rId5"/>
    <p:sldId id="259" r:id="rId6"/>
    <p:sldId id="260" r:id="rId7"/>
    <p:sldId id="309" r:id="rId8"/>
    <p:sldId id="310" r:id="rId9"/>
    <p:sldId id="311" r:id="rId10"/>
    <p:sldId id="256" r:id="rId11"/>
    <p:sldId id="257" r:id="rId12"/>
    <p:sldId id="262" r:id="rId13"/>
    <p:sldId id="263" r:id="rId14"/>
    <p:sldId id="304" r:id="rId15"/>
    <p:sldId id="305" r:id="rId16"/>
    <p:sldId id="306" r:id="rId17"/>
    <p:sldId id="307" r:id="rId18"/>
    <p:sldId id="308"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2CDC"/>
    <a:srgbClr val="34194F"/>
    <a:srgbClr val="FFFFFF"/>
    <a:srgbClr val="6843C5"/>
    <a:srgbClr val="785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88" autoAdjust="0"/>
  </p:normalViewPr>
  <p:slideViewPr>
    <p:cSldViewPr snapToGrid="0">
      <p:cViewPr varScale="1">
        <p:scale>
          <a:sx n="74" d="100"/>
          <a:sy n="74" d="100"/>
        </p:scale>
        <p:origin x="1469"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EFAB8-7A6A-497E-94CE-E3243AE9A0AD}"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22E4D-B294-49ED-BE7E-687F6F287746}" type="slidenum">
              <a:rPr lang="en-IN" smtClean="0"/>
              <a:t>‹#›</a:t>
            </a:fld>
            <a:endParaRPr lang="en-IN"/>
          </a:p>
        </p:txBody>
      </p:sp>
    </p:spTree>
    <p:extLst>
      <p:ext uri="{BB962C8B-B14F-4D97-AF65-F5344CB8AC3E}">
        <p14:creationId xmlns:p14="http://schemas.microsoft.com/office/powerpoint/2010/main" val="206376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a:extLst>
            <a:ext uri="{FF2B5EF4-FFF2-40B4-BE49-F238E27FC236}">
              <a16:creationId xmlns:a16="http://schemas.microsoft.com/office/drawing/2014/main" id="{81D2715C-E5A4-039E-CDA8-8DF4F54FFFB4}"/>
            </a:ext>
          </a:extLst>
        </p:cNvPr>
        <p:cNvGrpSpPr/>
        <p:nvPr/>
      </p:nvGrpSpPr>
      <p:grpSpPr>
        <a:xfrm>
          <a:off x="0" y="0"/>
          <a:ext cx="0" cy="0"/>
          <a:chOff x="0" y="0"/>
          <a:chExt cx="0" cy="0"/>
        </a:xfrm>
      </p:grpSpPr>
      <p:sp>
        <p:nvSpPr>
          <p:cNvPr id="292" name="Google Shape;292;g133f6155f6d_0_3:notes">
            <a:extLst>
              <a:ext uri="{FF2B5EF4-FFF2-40B4-BE49-F238E27FC236}">
                <a16:creationId xmlns:a16="http://schemas.microsoft.com/office/drawing/2014/main" id="{E967B37B-AF91-5081-5230-BFA3112F5D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a:extLst>
              <a:ext uri="{FF2B5EF4-FFF2-40B4-BE49-F238E27FC236}">
                <a16:creationId xmlns:a16="http://schemas.microsoft.com/office/drawing/2014/main" id="{9FBAEBA8-C980-EEF0-5EFC-98A2AF417D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76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a:extLst>
            <a:ext uri="{FF2B5EF4-FFF2-40B4-BE49-F238E27FC236}">
              <a16:creationId xmlns:a16="http://schemas.microsoft.com/office/drawing/2014/main" id="{D11BFFC6-77EB-1E9B-8B92-5165670C97FF}"/>
            </a:ext>
          </a:extLst>
        </p:cNvPr>
        <p:cNvGrpSpPr/>
        <p:nvPr/>
      </p:nvGrpSpPr>
      <p:grpSpPr>
        <a:xfrm>
          <a:off x="0" y="0"/>
          <a:ext cx="0" cy="0"/>
          <a:chOff x="0" y="0"/>
          <a:chExt cx="0" cy="0"/>
        </a:xfrm>
      </p:grpSpPr>
      <p:sp>
        <p:nvSpPr>
          <p:cNvPr id="302" name="Google Shape;302;gd431007ba2_0_215:notes">
            <a:extLst>
              <a:ext uri="{FF2B5EF4-FFF2-40B4-BE49-F238E27FC236}">
                <a16:creationId xmlns:a16="http://schemas.microsoft.com/office/drawing/2014/main" id="{FEF79ABD-25B9-38BD-2C1E-36842698B5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a:extLst>
              <a:ext uri="{FF2B5EF4-FFF2-40B4-BE49-F238E27FC236}">
                <a16:creationId xmlns:a16="http://schemas.microsoft.com/office/drawing/2014/main" id="{5C4CF438-95A7-D679-D87A-74E10D9521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96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a:extLst>
            <a:ext uri="{FF2B5EF4-FFF2-40B4-BE49-F238E27FC236}">
              <a16:creationId xmlns:a16="http://schemas.microsoft.com/office/drawing/2014/main" id="{A3216A89-91BE-14FF-7102-71D7C4167D68}"/>
            </a:ext>
          </a:extLst>
        </p:cNvPr>
        <p:cNvGrpSpPr/>
        <p:nvPr/>
      </p:nvGrpSpPr>
      <p:grpSpPr>
        <a:xfrm>
          <a:off x="0" y="0"/>
          <a:ext cx="0" cy="0"/>
          <a:chOff x="0" y="0"/>
          <a:chExt cx="0" cy="0"/>
        </a:xfrm>
      </p:grpSpPr>
      <p:sp>
        <p:nvSpPr>
          <p:cNvPr id="302" name="Google Shape;302;gd431007ba2_0_215:notes">
            <a:extLst>
              <a:ext uri="{FF2B5EF4-FFF2-40B4-BE49-F238E27FC236}">
                <a16:creationId xmlns:a16="http://schemas.microsoft.com/office/drawing/2014/main" id="{199FD832-8775-7F44-5698-D1E9E95CCD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a:extLst>
              <a:ext uri="{FF2B5EF4-FFF2-40B4-BE49-F238E27FC236}">
                <a16:creationId xmlns:a16="http://schemas.microsoft.com/office/drawing/2014/main" id="{8962A088-5CF8-8575-CE63-CB150A68D8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86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BDF5-D23A-B6EE-E02C-4F3AA9070E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FA302BD-6DEE-066B-0106-D988F440F6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8206FF-6F1A-C950-329F-E466F113921B}"/>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FD48FF29-A31D-713C-E9DF-26DF25ABBD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549409-C68E-D940-46F9-256969ACD3E8}"/>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992159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C305-DB05-E311-950F-B3F8BCDF2E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C1EF7A-2AF3-AE01-90EA-730C0FEDCD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95A5D6-D017-4517-D1B5-EDCABCD81EE5}"/>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47E2A8E8-B292-F54B-9329-32039C3B8A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906BE-EFA3-754C-1CFD-829F2EBBCAE5}"/>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88902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EB0451-DBBF-0D32-5589-F50F17DA51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254EA2-09B4-000C-749F-CABE018D9D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06AD53-8102-6D60-4711-F5FE3F9E8CE1}"/>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B28A886B-CE8F-C606-5455-B8CB45BC8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B6FD23-7C7D-C320-7196-2C8728311240}"/>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559510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B81B380-C0CD-12F5-0B3E-733476B1E864}"/>
              </a:ext>
            </a:extLst>
          </p:cNvPr>
          <p:cNvSpPr>
            <a:spLocks noGrp="1"/>
          </p:cNvSpPr>
          <p:nvPr>
            <p:ph type="pic" sz="quarter" idx="10"/>
          </p:nvPr>
        </p:nvSpPr>
        <p:spPr>
          <a:xfrm>
            <a:off x="1431175" y="897775"/>
            <a:ext cx="5062450" cy="5062450"/>
          </a:xfrm>
          <a:custGeom>
            <a:avLst/>
            <a:gdLst>
              <a:gd name="connsiteX0" fmla="*/ 2095500 w 4191000"/>
              <a:gd name="connsiteY0" fmla="*/ 0 h 4191000"/>
              <a:gd name="connsiteX1" fmla="*/ 4191000 w 4191000"/>
              <a:gd name="connsiteY1" fmla="*/ 2095500 h 4191000"/>
              <a:gd name="connsiteX2" fmla="*/ 2095500 w 4191000"/>
              <a:gd name="connsiteY2" fmla="*/ 4191000 h 4191000"/>
              <a:gd name="connsiteX3" fmla="*/ 0 w 4191000"/>
              <a:gd name="connsiteY3" fmla="*/ 2095500 h 4191000"/>
              <a:gd name="connsiteX4" fmla="*/ 2095500 w 41910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0" h="4191000">
                <a:moveTo>
                  <a:pt x="2095500" y="0"/>
                </a:moveTo>
                <a:cubicBezTo>
                  <a:pt x="3252813" y="0"/>
                  <a:pt x="4191000" y="938187"/>
                  <a:pt x="4191000" y="2095500"/>
                </a:cubicBezTo>
                <a:cubicBezTo>
                  <a:pt x="4191000" y="3252813"/>
                  <a:pt x="3252813" y="4191000"/>
                  <a:pt x="2095500" y="4191000"/>
                </a:cubicBezTo>
                <a:cubicBezTo>
                  <a:pt x="938187" y="4191000"/>
                  <a:pt x="0" y="3252813"/>
                  <a:pt x="0" y="2095500"/>
                </a:cubicBezTo>
                <a:cubicBezTo>
                  <a:pt x="0" y="938187"/>
                  <a:pt x="938187" y="0"/>
                  <a:pt x="2095500"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561E8706-0AB1-0AAE-894D-A53593F6E0E0}"/>
              </a:ext>
            </a:extLst>
          </p:cNvPr>
          <p:cNvSpPr>
            <a:spLocks noGrp="1"/>
          </p:cNvSpPr>
          <p:nvPr>
            <p:ph type="pic" sz="quarter" idx="11"/>
          </p:nvPr>
        </p:nvSpPr>
        <p:spPr>
          <a:xfrm>
            <a:off x="2000977" y="1467577"/>
            <a:ext cx="3922846" cy="3922846"/>
          </a:xfrm>
          <a:custGeom>
            <a:avLst/>
            <a:gdLst>
              <a:gd name="connsiteX0" fmla="*/ 2095500 w 4191000"/>
              <a:gd name="connsiteY0" fmla="*/ 0 h 4191000"/>
              <a:gd name="connsiteX1" fmla="*/ 4191000 w 4191000"/>
              <a:gd name="connsiteY1" fmla="*/ 2095500 h 4191000"/>
              <a:gd name="connsiteX2" fmla="*/ 2095500 w 4191000"/>
              <a:gd name="connsiteY2" fmla="*/ 4191000 h 4191000"/>
              <a:gd name="connsiteX3" fmla="*/ 0 w 4191000"/>
              <a:gd name="connsiteY3" fmla="*/ 2095500 h 4191000"/>
              <a:gd name="connsiteX4" fmla="*/ 2095500 w 41910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0" h="4191000">
                <a:moveTo>
                  <a:pt x="2095500" y="0"/>
                </a:moveTo>
                <a:cubicBezTo>
                  <a:pt x="3252813" y="0"/>
                  <a:pt x="4191000" y="938187"/>
                  <a:pt x="4191000" y="2095500"/>
                </a:cubicBezTo>
                <a:cubicBezTo>
                  <a:pt x="4191000" y="3252813"/>
                  <a:pt x="3252813" y="4191000"/>
                  <a:pt x="2095500" y="4191000"/>
                </a:cubicBezTo>
                <a:cubicBezTo>
                  <a:pt x="938187" y="4191000"/>
                  <a:pt x="0" y="3252813"/>
                  <a:pt x="0" y="2095500"/>
                </a:cubicBezTo>
                <a:cubicBezTo>
                  <a:pt x="0" y="938187"/>
                  <a:pt x="938187" y="0"/>
                  <a:pt x="209550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742845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999514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553778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42096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06232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86A7AE-BDE3-4A31-9A50-14FA4E55EBF1}" type="datetimeFigureOut">
              <a:rPr lang="en-IN" smtClean="0"/>
              <a:t>14-05-2025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97988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86A7AE-BDE3-4A31-9A50-14FA4E55EBF1}" type="datetimeFigureOut">
              <a:rPr lang="en-IN" smtClean="0"/>
              <a:t>14-05-2025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376140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6A7AE-BDE3-4A31-9A50-14FA4E55EBF1}" type="datetimeFigureOut">
              <a:rPr lang="en-IN" smtClean="0"/>
              <a:t>14-05-2025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353527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99E-6B96-AE90-92E1-650CC76026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CB37DA-490D-C7F8-9457-90DB2EC1D0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69777-0796-B4F7-A725-8D9E830DFE6E}"/>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2A4C349E-F694-72A4-FA60-E9FED81E16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77242-FC0E-F5AA-85CA-CD778B0CA169}"/>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92497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917580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1884500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764320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926213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B81B380-C0CD-12F5-0B3E-733476B1E864}"/>
              </a:ext>
            </a:extLst>
          </p:cNvPr>
          <p:cNvSpPr>
            <a:spLocks noGrp="1"/>
          </p:cNvSpPr>
          <p:nvPr>
            <p:ph type="pic" sz="quarter" idx="10"/>
          </p:nvPr>
        </p:nvSpPr>
        <p:spPr>
          <a:xfrm>
            <a:off x="1431175" y="897775"/>
            <a:ext cx="5062450" cy="5062450"/>
          </a:xfrm>
          <a:custGeom>
            <a:avLst/>
            <a:gdLst>
              <a:gd name="connsiteX0" fmla="*/ 2095500 w 4191000"/>
              <a:gd name="connsiteY0" fmla="*/ 0 h 4191000"/>
              <a:gd name="connsiteX1" fmla="*/ 4191000 w 4191000"/>
              <a:gd name="connsiteY1" fmla="*/ 2095500 h 4191000"/>
              <a:gd name="connsiteX2" fmla="*/ 2095500 w 4191000"/>
              <a:gd name="connsiteY2" fmla="*/ 4191000 h 4191000"/>
              <a:gd name="connsiteX3" fmla="*/ 0 w 4191000"/>
              <a:gd name="connsiteY3" fmla="*/ 2095500 h 4191000"/>
              <a:gd name="connsiteX4" fmla="*/ 2095500 w 41910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0" h="4191000">
                <a:moveTo>
                  <a:pt x="2095500" y="0"/>
                </a:moveTo>
                <a:cubicBezTo>
                  <a:pt x="3252813" y="0"/>
                  <a:pt x="4191000" y="938187"/>
                  <a:pt x="4191000" y="2095500"/>
                </a:cubicBezTo>
                <a:cubicBezTo>
                  <a:pt x="4191000" y="3252813"/>
                  <a:pt x="3252813" y="4191000"/>
                  <a:pt x="2095500" y="4191000"/>
                </a:cubicBezTo>
                <a:cubicBezTo>
                  <a:pt x="938187" y="4191000"/>
                  <a:pt x="0" y="3252813"/>
                  <a:pt x="0" y="2095500"/>
                </a:cubicBezTo>
                <a:cubicBezTo>
                  <a:pt x="0" y="938187"/>
                  <a:pt x="938187" y="0"/>
                  <a:pt x="2095500"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561E8706-0AB1-0AAE-894D-A53593F6E0E0}"/>
              </a:ext>
            </a:extLst>
          </p:cNvPr>
          <p:cNvSpPr>
            <a:spLocks noGrp="1"/>
          </p:cNvSpPr>
          <p:nvPr>
            <p:ph type="pic" sz="quarter" idx="11"/>
          </p:nvPr>
        </p:nvSpPr>
        <p:spPr>
          <a:xfrm>
            <a:off x="2000977" y="1467577"/>
            <a:ext cx="3922846" cy="3922846"/>
          </a:xfrm>
          <a:custGeom>
            <a:avLst/>
            <a:gdLst>
              <a:gd name="connsiteX0" fmla="*/ 2095500 w 4191000"/>
              <a:gd name="connsiteY0" fmla="*/ 0 h 4191000"/>
              <a:gd name="connsiteX1" fmla="*/ 4191000 w 4191000"/>
              <a:gd name="connsiteY1" fmla="*/ 2095500 h 4191000"/>
              <a:gd name="connsiteX2" fmla="*/ 2095500 w 4191000"/>
              <a:gd name="connsiteY2" fmla="*/ 4191000 h 4191000"/>
              <a:gd name="connsiteX3" fmla="*/ 0 w 4191000"/>
              <a:gd name="connsiteY3" fmla="*/ 2095500 h 4191000"/>
              <a:gd name="connsiteX4" fmla="*/ 2095500 w 41910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0" h="4191000">
                <a:moveTo>
                  <a:pt x="2095500" y="0"/>
                </a:moveTo>
                <a:cubicBezTo>
                  <a:pt x="3252813" y="0"/>
                  <a:pt x="4191000" y="938187"/>
                  <a:pt x="4191000" y="2095500"/>
                </a:cubicBezTo>
                <a:cubicBezTo>
                  <a:pt x="4191000" y="3252813"/>
                  <a:pt x="3252813" y="4191000"/>
                  <a:pt x="2095500" y="4191000"/>
                </a:cubicBezTo>
                <a:cubicBezTo>
                  <a:pt x="938187" y="4191000"/>
                  <a:pt x="0" y="3252813"/>
                  <a:pt x="0" y="2095500"/>
                </a:cubicBezTo>
                <a:cubicBezTo>
                  <a:pt x="0" y="938187"/>
                  <a:pt x="938187" y="0"/>
                  <a:pt x="209550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4505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30887"/>
          </a:xfrm>
          <a:prstGeom prst="rect">
            <a:avLst/>
          </a:prstGeom>
        </p:spPr>
        <p:txBody>
          <a:bodyPr wrap="square" lIns="0" tIns="0" rIns="0" bIns="0">
            <a:spAutoFit/>
          </a:bodyPr>
          <a:lstStyle>
            <a:lvl1pPr>
              <a:defRPr sz="2800" b="0" i="0">
                <a:solidFill>
                  <a:schemeClr val="tx1"/>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3749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1463" y="-75149"/>
            <a:ext cx="6672580" cy="430887"/>
          </a:xfrm>
        </p:spPr>
        <p:txBody>
          <a:bodyPr lIns="0" tIns="0" rIns="0" bIns="0"/>
          <a:lstStyle>
            <a:lvl1pPr>
              <a:defRPr sz="2800" b="0" i="0">
                <a:solidFill>
                  <a:schemeClr val="tx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47288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1463" y="-75149"/>
            <a:ext cx="6672580" cy="430887"/>
          </a:xfrm>
        </p:spPr>
        <p:txBody>
          <a:bodyPr lIns="0" tIns="0" rIns="0" bIns="0"/>
          <a:lstStyle>
            <a:lvl1pPr>
              <a:defRPr sz="2800" b="0" i="0">
                <a:solidFill>
                  <a:schemeClr val="tx1"/>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31443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1463" y="-75149"/>
            <a:ext cx="6672580" cy="430887"/>
          </a:xfrm>
        </p:spPr>
        <p:txBody>
          <a:bodyPr lIns="0" tIns="0" rIns="0" bIns="0"/>
          <a:lstStyle>
            <a:lvl1pPr>
              <a:defRPr sz="2800" b="0" i="0">
                <a:solidFill>
                  <a:schemeClr val="tx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6387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9807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AC96-C645-1F2E-6BDB-9AC5ED8F2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27AD64-3305-4DDC-81B8-C92FE3198B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1734F-90EF-B606-73D6-1413BA7412E3}"/>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581C6B37-6C55-C77C-7EA9-83D37980D4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A39A8-73EB-F95F-8276-C4F7127D6106}"/>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4231283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94600" y="198800"/>
            <a:ext cx="11802800" cy="646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145600" y="1899833"/>
            <a:ext cx="7900800" cy="27724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9600" b="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2145600" y="4765033"/>
            <a:ext cx="7923600" cy="63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2133"/>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a:endParaRPr/>
          </a:p>
        </p:txBody>
      </p:sp>
    </p:spTree>
    <p:extLst>
      <p:ext uri="{BB962C8B-B14F-4D97-AF65-F5344CB8AC3E}">
        <p14:creationId xmlns:p14="http://schemas.microsoft.com/office/powerpoint/2010/main" val="3354139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p:nvPr/>
        </p:nvSpPr>
        <p:spPr>
          <a:xfrm>
            <a:off x="194600" y="198800"/>
            <a:ext cx="11802800" cy="646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 name="Google Shape;28;p4"/>
          <p:cNvCxnSpPr/>
          <p:nvPr/>
        </p:nvCxnSpPr>
        <p:spPr>
          <a:xfrm>
            <a:off x="510167" y="452751"/>
            <a:ext cx="5071200" cy="0"/>
          </a:xfrm>
          <a:prstGeom prst="straightConnector1">
            <a:avLst/>
          </a:prstGeom>
          <a:noFill/>
          <a:ln w="19050" cap="flat" cmpd="sng">
            <a:solidFill>
              <a:schemeClr val="lt1"/>
            </a:solidFill>
            <a:prstDash val="solid"/>
            <a:round/>
            <a:headEnd type="oval" w="med" len="med"/>
            <a:tailEnd type="none" w="med" len="med"/>
          </a:ln>
        </p:spPr>
      </p:cxnSp>
      <p:sp>
        <p:nvSpPr>
          <p:cNvPr id="29" name="Google Shape;29;p4"/>
          <p:cNvSpPr/>
          <p:nvPr/>
        </p:nvSpPr>
        <p:spPr>
          <a:xfrm>
            <a:off x="5936400" y="293167"/>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0" name="Google Shape;30;p4"/>
          <p:cNvCxnSpPr/>
          <p:nvPr/>
        </p:nvCxnSpPr>
        <p:spPr>
          <a:xfrm>
            <a:off x="6610567" y="452751"/>
            <a:ext cx="5071200" cy="0"/>
          </a:xfrm>
          <a:prstGeom prst="straightConnector1">
            <a:avLst/>
          </a:prstGeom>
          <a:noFill/>
          <a:ln w="19050" cap="flat" cmpd="sng">
            <a:solidFill>
              <a:schemeClr val="lt1"/>
            </a:solidFill>
            <a:prstDash val="solid"/>
            <a:round/>
            <a:headEnd type="none" w="med" len="med"/>
            <a:tailEnd type="oval" w="med" len="med"/>
          </a:ln>
        </p:spPr>
      </p:cxnSp>
      <p:cxnSp>
        <p:nvCxnSpPr>
          <p:cNvPr id="31" name="Google Shape;31;p4"/>
          <p:cNvCxnSpPr/>
          <p:nvPr/>
        </p:nvCxnSpPr>
        <p:spPr>
          <a:xfrm>
            <a:off x="510200" y="6398451"/>
            <a:ext cx="5071200" cy="0"/>
          </a:xfrm>
          <a:prstGeom prst="straightConnector1">
            <a:avLst/>
          </a:prstGeom>
          <a:noFill/>
          <a:ln w="19050" cap="flat" cmpd="sng">
            <a:solidFill>
              <a:schemeClr val="lt1"/>
            </a:solidFill>
            <a:prstDash val="solid"/>
            <a:round/>
            <a:headEnd type="oval" w="med" len="med"/>
            <a:tailEnd type="none" w="med" len="med"/>
          </a:ln>
        </p:spPr>
      </p:cxnSp>
      <p:sp>
        <p:nvSpPr>
          <p:cNvPr id="32" name="Google Shape;32;p4"/>
          <p:cNvSpPr txBox="1">
            <a:spLocks noGrp="1"/>
          </p:cNvSpPr>
          <p:nvPr>
            <p:ph type="sldNum" idx="12"/>
          </p:nvPr>
        </p:nvSpPr>
        <p:spPr>
          <a:xfrm>
            <a:off x="5730200" y="6137167"/>
            <a:ext cx="731600" cy="4448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fld id="{00000000-1234-1234-1234-123412341234}" type="slidenum">
              <a:rPr lang="en" smtClean="0"/>
              <a:pPr/>
              <a:t>‹#›</a:t>
            </a:fld>
            <a:endParaRPr lang="en"/>
          </a:p>
        </p:txBody>
      </p:sp>
      <p:cxnSp>
        <p:nvCxnSpPr>
          <p:cNvPr id="33" name="Google Shape;33;p4"/>
          <p:cNvCxnSpPr/>
          <p:nvPr/>
        </p:nvCxnSpPr>
        <p:spPr>
          <a:xfrm>
            <a:off x="6610600" y="6398451"/>
            <a:ext cx="5071200" cy="0"/>
          </a:xfrm>
          <a:prstGeom prst="straightConnector1">
            <a:avLst/>
          </a:prstGeom>
          <a:noFill/>
          <a:ln w="19050" cap="flat" cmpd="sng">
            <a:solidFill>
              <a:schemeClr val="lt1"/>
            </a:solidFill>
            <a:prstDash val="solid"/>
            <a:round/>
            <a:headEnd type="none" w="med" len="med"/>
            <a:tailEnd type="oval" w="med" len="med"/>
          </a:ln>
        </p:spPr>
      </p:cxnSp>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960000" y="1621000"/>
            <a:ext cx="10272000" cy="431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chemeClr val="dk2"/>
              </a:buClr>
              <a:buSzPts val="800"/>
              <a:buFont typeface="Nunito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Clr>
                <a:srgbClr val="FFC800"/>
              </a:buClr>
              <a:buSzPts val="1200"/>
              <a:buFont typeface="Nunito Light"/>
              <a:buChar char="■"/>
              <a:defRPr/>
            </a:lvl3pPr>
            <a:lvl4pPr marL="2438339" lvl="3" indent="-406390" rtl="0">
              <a:lnSpc>
                <a:spcPct val="115000"/>
              </a:lnSpc>
              <a:spcBef>
                <a:spcPts val="2133"/>
              </a:spcBef>
              <a:spcAft>
                <a:spcPts val="0"/>
              </a:spcAft>
              <a:buClr>
                <a:srgbClr val="FFC800"/>
              </a:buClr>
              <a:buSzPts val="1200"/>
              <a:buFont typeface="Nunito Light"/>
              <a:buChar char="●"/>
              <a:defRPr/>
            </a:lvl4pPr>
            <a:lvl5pPr marL="3047924" lvl="4" indent="-406390" rtl="0">
              <a:lnSpc>
                <a:spcPct val="115000"/>
              </a:lnSpc>
              <a:spcBef>
                <a:spcPts val="2133"/>
              </a:spcBef>
              <a:spcAft>
                <a:spcPts val="0"/>
              </a:spcAft>
              <a:buClr>
                <a:srgbClr val="434343"/>
              </a:buClr>
              <a:buSzPts val="1200"/>
              <a:buFont typeface="Nunito Light"/>
              <a:buChar char="○"/>
              <a:defRPr/>
            </a:lvl5pPr>
            <a:lvl6pPr marL="3657509" lvl="5" indent="-406390" rtl="0">
              <a:lnSpc>
                <a:spcPct val="115000"/>
              </a:lnSpc>
              <a:spcBef>
                <a:spcPts val="2133"/>
              </a:spcBef>
              <a:spcAft>
                <a:spcPts val="0"/>
              </a:spcAft>
              <a:buClr>
                <a:srgbClr val="434343"/>
              </a:buClr>
              <a:buSzPts val="1200"/>
              <a:buFont typeface="Nunito Light"/>
              <a:buChar char="■"/>
              <a:defRPr/>
            </a:lvl6pPr>
            <a:lvl7pPr marL="4267093" lvl="6" indent="-406390" rtl="0">
              <a:lnSpc>
                <a:spcPct val="115000"/>
              </a:lnSpc>
              <a:spcBef>
                <a:spcPts val="2133"/>
              </a:spcBef>
              <a:spcAft>
                <a:spcPts val="0"/>
              </a:spcAft>
              <a:buClr>
                <a:srgbClr val="434343"/>
              </a:buClr>
              <a:buSzPts val="1200"/>
              <a:buFont typeface="Nunito Light"/>
              <a:buChar char="●"/>
              <a:defRPr/>
            </a:lvl7pPr>
            <a:lvl8pPr marL="4876678" lvl="7" indent="-406390" rtl="0">
              <a:lnSpc>
                <a:spcPct val="115000"/>
              </a:lnSpc>
              <a:spcBef>
                <a:spcPts val="2133"/>
              </a:spcBef>
              <a:spcAft>
                <a:spcPts val="0"/>
              </a:spcAft>
              <a:buClr>
                <a:srgbClr val="434343"/>
              </a:buClr>
              <a:buSzPts val="1200"/>
              <a:buFont typeface="Nunito Light"/>
              <a:buChar char="○"/>
              <a:defRPr/>
            </a:lvl8pPr>
            <a:lvl9pPr marL="5486263" lvl="8" indent="-406390" rtl="0">
              <a:lnSpc>
                <a:spcPct val="115000"/>
              </a:lnSpc>
              <a:spcBef>
                <a:spcPts val="2133"/>
              </a:spcBef>
              <a:spcAft>
                <a:spcPts val="2133"/>
              </a:spcAft>
              <a:buClr>
                <a:srgbClr val="434343"/>
              </a:buClr>
              <a:buSzPts val="1200"/>
              <a:buFont typeface="Nunito Light"/>
              <a:buChar char="■"/>
              <a:defRPr/>
            </a:lvl9pPr>
          </a:lstStyle>
          <a:p>
            <a:endParaRPr/>
          </a:p>
        </p:txBody>
      </p:sp>
    </p:spTree>
    <p:extLst>
      <p:ext uri="{BB962C8B-B14F-4D97-AF65-F5344CB8AC3E}">
        <p14:creationId xmlns:p14="http://schemas.microsoft.com/office/powerpoint/2010/main" val="101513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5"/>
        <p:cNvGrpSpPr/>
        <p:nvPr/>
      </p:nvGrpSpPr>
      <p:grpSpPr>
        <a:xfrm>
          <a:off x="0" y="0"/>
          <a:ext cx="0" cy="0"/>
          <a:chOff x="0" y="0"/>
          <a:chExt cx="0" cy="0"/>
        </a:xfrm>
      </p:grpSpPr>
      <p:sp>
        <p:nvSpPr>
          <p:cNvPr id="96" name="Google Shape;96;p13"/>
          <p:cNvSpPr/>
          <p:nvPr/>
        </p:nvSpPr>
        <p:spPr>
          <a:xfrm>
            <a:off x="194600" y="198800"/>
            <a:ext cx="11802800" cy="646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950967" y="2690833"/>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99" name="Google Shape;99;p13"/>
          <p:cNvSpPr txBox="1">
            <a:spLocks noGrp="1"/>
          </p:cNvSpPr>
          <p:nvPr>
            <p:ph type="subTitle" idx="2"/>
          </p:nvPr>
        </p:nvSpPr>
        <p:spPr>
          <a:xfrm>
            <a:off x="950967" y="5160971"/>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0" name="Google Shape;100;p13"/>
          <p:cNvSpPr txBox="1">
            <a:spLocks noGrp="1"/>
          </p:cNvSpPr>
          <p:nvPr>
            <p:ph type="subTitle" idx="3"/>
          </p:nvPr>
        </p:nvSpPr>
        <p:spPr>
          <a:xfrm>
            <a:off x="4478833" y="5160967"/>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1" name="Google Shape;101;p13"/>
          <p:cNvSpPr txBox="1">
            <a:spLocks noGrp="1"/>
          </p:cNvSpPr>
          <p:nvPr>
            <p:ph type="subTitle" idx="4"/>
          </p:nvPr>
        </p:nvSpPr>
        <p:spPr>
          <a:xfrm>
            <a:off x="4478833" y="2690700"/>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5" hasCustomPrompt="1"/>
          </p:nvPr>
        </p:nvSpPr>
        <p:spPr>
          <a:xfrm>
            <a:off x="950967" y="1521717"/>
            <a:ext cx="874800" cy="584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3" name="Google Shape;103;p13"/>
          <p:cNvSpPr txBox="1">
            <a:spLocks noGrp="1"/>
          </p:cNvSpPr>
          <p:nvPr>
            <p:ph type="title" idx="6" hasCustomPrompt="1"/>
          </p:nvPr>
        </p:nvSpPr>
        <p:spPr>
          <a:xfrm>
            <a:off x="4478833" y="3992084"/>
            <a:ext cx="874800" cy="585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4" name="Google Shape;104;p13"/>
          <p:cNvSpPr txBox="1">
            <a:spLocks noGrp="1"/>
          </p:cNvSpPr>
          <p:nvPr>
            <p:ph type="title" idx="7" hasCustomPrompt="1"/>
          </p:nvPr>
        </p:nvSpPr>
        <p:spPr>
          <a:xfrm>
            <a:off x="950967" y="3992084"/>
            <a:ext cx="874800" cy="585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 name="Google Shape;105;p13"/>
          <p:cNvSpPr txBox="1">
            <a:spLocks noGrp="1"/>
          </p:cNvSpPr>
          <p:nvPr>
            <p:ph type="title" idx="8" hasCustomPrompt="1"/>
          </p:nvPr>
        </p:nvSpPr>
        <p:spPr>
          <a:xfrm>
            <a:off x="4478833" y="1522740"/>
            <a:ext cx="874800" cy="584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6" name="Google Shape;106;p13"/>
          <p:cNvSpPr txBox="1">
            <a:spLocks noGrp="1"/>
          </p:cNvSpPr>
          <p:nvPr>
            <p:ph type="subTitle" idx="9"/>
          </p:nvPr>
        </p:nvSpPr>
        <p:spPr>
          <a:xfrm>
            <a:off x="7996851" y="5160967"/>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7" name="Google Shape;107;p13"/>
          <p:cNvSpPr txBox="1">
            <a:spLocks noGrp="1"/>
          </p:cNvSpPr>
          <p:nvPr>
            <p:ph type="subTitle" idx="13"/>
          </p:nvPr>
        </p:nvSpPr>
        <p:spPr>
          <a:xfrm>
            <a:off x="7996851" y="2690700"/>
            <a:ext cx="3234800" cy="717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14" hasCustomPrompt="1"/>
          </p:nvPr>
        </p:nvSpPr>
        <p:spPr>
          <a:xfrm>
            <a:off x="7996851" y="3992084"/>
            <a:ext cx="874800" cy="585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15" hasCustomPrompt="1"/>
          </p:nvPr>
        </p:nvSpPr>
        <p:spPr>
          <a:xfrm>
            <a:off x="7996851" y="1522740"/>
            <a:ext cx="874800" cy="584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7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subTitle" idx="16"/>
          </p:nvPr>
        </p:nvSpPr>
        <p:spPr>
          <a:xfrm>
            <a:off x="950967" y="2126100"/>
            <a:ext cx="3230800" cy="585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950967" y="4596181"/>
            <a:ext cx="3230800" cy="571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4478833" y="4596167"/>
            <a:ext cx="3230800" cy="571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4478833" y="2126100"/>
            <a:ext cx="3230800" cy="585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7996851" y="4596167"/>
            <a:ext cx="3230800" cy="571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7996851" y="2126100"/>
            <a:ext cx="3230800" cy="5852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667"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2133"/>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2133"/>
              </a:spcBef>
              <a:spcAft>
                <a:spcPts val="2133"/>
              </a:spcAft>
              <a:buSzPts val="2400"/>
              <a:buFont typeface="Bebas Neue"/>
              <a:buNone/>
              <a:defRPr sz="3200">
                <a:latin typeface="Bebas Neue"/>
                <a:ea typeface="Bebas Neue"/>
                <a:cs typeface="Bebas Neue"/>
                <a:sym typeface="Bebas Neue"/>
              </a:defRPr>
            </a:lvl9pPr>
          </a:lstStyle>
          <a:p>
            <a:endParaRPr/>
          </a:p>
        </p:txBody>
      </p:sp>
      <p:cxnSp>
        <p:nvCxnSpPr>
          <p:cNvPr id="116" name="Google Shape;116;p13"/>
          <p:cNvCxnSpPr/>
          <p:nvPr/>
        </p:nvCxnSpPr>
        <p:spPr>
          <a:xfrm>
            <a:off x="510167" y="452751"/>
            <a:ext cx="50712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5936400" y="293167"/>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8" name="Google Shape;118;p13"/>
          <p:cNvCxnSpPr/>
          <p:nvPr/>
        </p:nvCxnSpPr>
        <p:spPr>
          <a:xfrm>
            <a:off x="6610567" y="452751"/>
            <a:ext cx="50712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510200" y="6398451"/>
            <a:ext cx="50712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5730200" y="6137167"/>
            <a:ext cx="731600" cy="4448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fld id="{00000000-1234-1234-1234-123412341234}" type="slidenum">
              <a:rPr lang="en" smtClean="0"/>
              <a:pPr/>
              <a:t>‹#›</a:t>
            </a:fld>
            <a:endParaRPr lang="en"/>
          </a:p>
        </p:txBody>
      </p:sp>
      <p:cxnSp>
        <p:nvCxnSpPr>
          <p:cNvPr id="121" name="Google Shape;121;p13"/>
          <p:cNvCxnSpPr/>
          <p:nvPr/>
        </p:nvCxnSpPr>
        <p:spPr>
          <a:xfrm>
            <a:off x="6610600" y="6398451"/>
            <a:ext cx="5071200" cy="0"/>
          </a:xfrm>
          <a:prstGeom prst="straightConnector1">
            <a:avLst/>
          </a:prstGeom>
          <a:noFill/>
          <a:ln w="19050" cap="flat" cmpd="sng">
            <a:solidFill>
              <a:schemeClr val="lt1"/>
            </a:solidFill>
            <a:prstDash val="solid"/>
            <a:round/>
            <a:headEnd type="none" w="med" len="med"/>
            <a:tailEnd type="oval" w="med" len="med"/>
          </a:ln>
        </p:spPr>
      </p:cxnSp>
    </p:spTree>
    <p:extLst>
      <p:ext uri="{BB962C8B-B14F-4D97-AF65-F5344CB8AC3E}">
        <p14:creationId xmlns:p14="http://schemas.microsoft.com/office/powerpoint/2010/main" val="4155786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p:nvPr/>
        </p:nvSpPr>
        <p:spPr>
          <a:xfrm>
            <a:off x="194600" y="198800"/>
            <a:ext cx="11802800" cy="646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title"/>
          </p:nvPr>
        </p:nvSpPr>
        <p:spPr>
          <a:xfrm>
            <a:off x="4773267" y="2472667"/>
            <a:ext cx="48064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title" idx="2" hasCustomPrompt="1"/>
          </p:nvPr>
        </p:nvSpPr>
        <p:spPr>
          <a:xfrm>
            <a:off x="2612333" y="2472667"/>
            <a:ext cx="158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 name="Google Shape;17;p3"/>
          <p:cNvSpPr txBox="1">
            <a:spLocks noGrp="1"/>
          </p:cNvSpPr>
          <p:nvPr>
            <p:ph type="subTitle" idx="1"/>
          </p:nvPr>
        </p:nvSpPr>
        <p:spPr>
          <a:xfrm>
            <a:off x="2612333" y="3918767"/>
            <a:ext cx="6967200" cy="59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2133"/>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11681767" y="2772400"/>
            <a:ext cx="0" cy="13132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510167" y="452751"/>
            <a:ext cx="50712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5936400" y="293167"/>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p:nvPr/>
        </p:nvCxnSpPr>
        <p:spPr>
          <a:xfrm>
            <a:off x="6610567" y="452751"/>
            <a:ext cx="5071200" cy="0"/>
          </a:xfrm>
          <a:prstGeom prst="straightConnector1">
            <a:avLst/>
          </a:prstGeom>
          <a:noFill/>
          <a:ln w="19050" cap="flat" cmpd="sng">
            <a:solidFill>
              <a:schemeClr val="lt1"/>
            </a:solidFill>
            <a:prstDash val="solid"/>
            <a:round/>
            <a:headEnd type="none" w="med" len="med"/>
            <a:tailEnd type="oval" w="med" len="med"/>
          </a:ln>
        </p:spPr>
      </p:cxnSp>
      <p:cxnSp>
        <p:nvCxnSpPr>
          <p:cNvPr id="22" name="Google Shape;22;p3"/>
          <p:cNvCxnSpPr/>
          <p:nvPr/>
        </p:nvCxnSpPr>
        <p:spPr>
          <a:xfrm>
            <a:off x="510200" y="6398451"/>
            <a:ext cx="50712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3"/>
          <p:cNvSpPr txBox="1">
            <a:spLocks noGrp="1"/>
          </p:cNvSpPr>
          <p:nvPr>
            <p:ph type="sldNum" idx="12"/>
          </p:nvPr>
        </p:nvSpPr>
        <p:spPr>
          <a:xfrm>
            <a:off x="5730200" y="6137167"/>
            <a:ext cx="731600" cy="4448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fld id="{00000000-1234-1234-1234-123412341234}" type="slidenum">
              <a:rPr lang="en" smtClean="0"/>
              <a:pPr/>
              <a:t>‹#›</a:t>
            </a:fld>
            <a:endParaRPr lang="en"/>
          </a:p>
        </p:txBody>
      </p:sp>
      <p:cxnSp>
        <p:nvCxnSpPr>
          <p:cNvPr id="24" name="Google Shape;24;p3"/>
          <p:cNvCxnSpPr/>
          <p:nvPr/>
        </p:nvCxnSpPr>
        <p:spPr>
          <a:xfrm>
            <a:off x="6610600" y="6398451"/>
            <a:ext cx="50712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525800" y="2772400"/>
            <a:ext cx="0" cy="131320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15160859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0"/>
        <p:cNvGrpSpPr/>
        <p:nvPr/>
      </p:nvGrpSpPr>
      <p:grpSpPr>
        <a:xfrm>
          <a:off x="0" y="0"/>
          <a:ext cx="0" cy="0"/>
          <a:chOff x="0" y="0"/>
          <a:chExt cx="0" cy="0"/>
        </a:xfrm>
      </p:grpSpPr>
      <p:sp>
        <p:nvSpPr>
          <p:cNvPr id="251" name="Google Shape;251;p23"/>
          <p:cNvSpPr/>
          <p:nvPr/>
        </p:nvSpPr>
        <p:spPr>
          <a:xfrm>
            <a:off x="194600" y="198800"/>
            <a:ext cx="11802800" cy="646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23"/>
          <p:cNvSpPr txBox="1">
            <a:spLocks noGrp="1"/>
          </p:cNvSpPr>
          <p:nvPr>
            <p:ph type="title"/>
          </p:nvPr>
        </p:nvSpPr>
        <p:spPr>
          <a:xfrm>
            <a:off x="3130584"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0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3" name="Google Shape;253;p23"/>
          <p:cNvSpPr txBox="1">
            <a:spLocks noGrp="1"/>
          </p:cNvSpPr>
          <p:nvPr>
            <p:ph type="subTitle" idx="1"/>
          </p:nvPr>
        </p:nvSpPr>
        <p:spPr>
          <a:xfrm>
            <a:off x="3130533" y="2290433"/>
            <a:ext cx="5930800" cy="16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3"/>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600">
                <a:solidFill>
                  <a:schemeClr val="dk1"/>
                </a:solidFill>
                <a:latin typeface="Mulish"/>
                <a:ea typeface="Mulish"/>
                <a:cs typeface="Mulish"/>
                <a:sym typeface="Mulish"/>
              </a:rPr>
              <a:t>CREDITS: This presentation template was created by </a:t>
            </a:r>
            <a:r>
              <a:rPr lang="en" sz="16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600" b="1">
                <a:solidFill>
                  <a:schemeClr val="dk1"/>
                </a:solidFill>
                <a:latin typeface="Mulish"/>
                <a:ea typeface="Mulish"/>
                <a:cs typeface="Mulish"/>
                <a:sym typeface="Mulish"/>
              </a:rPr>
              <a:t>,</a:t>
            </a:r>
            <a:r>
              <a:rPr lang="en" sz="1600">
                <a:solidFill>
                  <a:schemeClr val="dk1"/>
                </a:solidFill>
                <a:latin typeface="Mulish"/>
                <a:ea typeface="Mulish"/>
                <a:cs typeface="Mulish"/>
                <a:sym typeface="Mulish"/>
              </a:rPr>
              <a:t> and includes icons by</a:t>
            </a:r>
            <a:r>
              <a:rPr lang="en" sz="1600" b="1">
                <a:solidFill>
                  <a:schemeClr val="dk1"/>
                </a:solidFill>
                <a:latin typeface="Mulish"/>
                <a:ea typeface="Mulish"/>
                <a:cs typeface="Mulish"/>
                <a:sym typeface="Mulish"/>
              </a:rPr>
              <a:t> </a:t>
            </a:r>
            <a:r>
              <a:rPr lang="en" sz="16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600" b="1">
                <a:solidFill>
                  <a:schemeClr val="dk1"/>
                </a:solidFill>
                <a:latin typeface="Mulish"/>
                <a:ea typeface="Mulish"/>
                <a:cs typeface="Mulish"/>
                <a:sym typeface="Mulish"/>
              </a:rPr>
              <a:t>,</a:t>
            </a:r>
            <a:r>
              <a:rPr lang="en" sz="1600">
                <a:solidFill>
                  <a:schemeClr val="dk1"/>
                </a:solidFill>
                <a:latin typeface="Mulish"/>
                <a:ea typeface="Mulish"/>
                <a:cs typeface="Mulish"/>
                <a:sym typeface="Mulish"/>
              </a:rPr>
              <a:t> and infographics &amp; images by </a:t>
            </a:r>
            <a:r>
              <a:rPr lang="en" sz="16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600" b="1" u="sng">
                <a:solidFill>
                  <a:schemeClr val="dk1"/>
                </a:solidFill>
                <a:latin typeface="Mulish"/>
                <a:ea typeface="Mulish"/>
                <a:cs typeface="Mulish"/>
                <a:sym typeface="Mulish"/>
              </a:rPr>
              <a:t> </a:t>
            </a:r>
            <a:endParaRPr sz="1600" b="1" u="sng">
              <a:solidFill>
                <a:schemeClr val="dk1"/>
              </a:solidFill>
              <a:latin typeface="Mulish"/>
              <a:ea typeface="Mulish"/>
              <a:cs typeface="Mulish"/>
              <a:sym typeface="Mulish"/>
            </a:endParaRPr>
          </a:p>
        </p:txBody>
      </p:sp>
      <p:cxnSp>
        <p:nvCxnSpPr>
          <p:cNvPr id="255" name="Google Shape;255;p23"/>
          <p:cNvCxnSpPr/>
          <p:nvPr/>
        </p:nvCxnSpPr>
        <p:spPr>
          <a:xfrm>
            <a:off x="510167" y="452751"/>
            <a:ext cx="5071200" cy="0"/>
          </a:xfrm>
          <a:prstGeom prst="straightConnector1">
            <a:avLst/>
          </a:prstGeom>
          <a:noFill/>
          <a:ln w="19050" cap="flat" cmpd="sng">
            <a:solidFill>
              <a:schemeClr val="lt1"/>
            </a:solidFill>
            <a:prstDash val="solid"/>
            <a:round/>
            <a:headEnd type="oval" w="med" len="med"/>
            <a:tailEnd type="none" w="med" len="med"/>
          </a:ln>
        </p:spPr>
      </p:cxnSp>
      <p:sp>
        <p:nvSpPr>
          <p:cNvPr id="256" name="Google Shape;256;p23"/>
          <p:cNvSpPr/>
          <p:nvPr/>
        </p:nvSpPr>
        <p:spPr>
          <a:xfrm>
            <a:off x="5936400" y="293167"/>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57" name="Google Shape;257;p23"/>
          <p:cNvCxnSpPr/>
          <p:nvPr/>
        </p:nvCxnSpPr>
        <p:spPr>
          <a:xfrm>
            <a:off x="6610567" y="452751"/>
            <a:ext cx="5071200" cy="0"/>
          </a:xfrm>
          <a:prstGeom prst="straightConnector1">
            <a:avLst/>
          </a:prstGeom>
          <a:noFill/>
          <a:ln w="19050" cap="flat" cmpd="sng">
            <a:solidFill>
              <a:schemeClr val="lt1"/>
            </a:solidFill>
            <a:prstDash val="solid"/>
            <a:round/>
            <a:headEnd type="none" w="med" len="med"/>
            <a:tailEnd type="oval" w="med" len="med"/>
          </a:ln>
        </p:spPr>
      </p:cxnSp>
      <p:cxnSp>
        <p:nvCxnSpPr>
          <p:cNvPr id="258" name="Google Shape;258;p23"/>
          <p:cNvCxnSpPr/>
          <p:nvPr/>
        </p:nvCxnSpPr>
        <p:spPr>
          <a:xfrm rot="10800000" flipH="1">
            <a:off x="463545" y="6333135"/>
            <a:ext cx="11264800" cy="4400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81796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C323-079E-75D1-1B84-31C5F4A37B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9B1ECA-E37B-F8AA-ED58-4CDF3FA7B9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6F494F-0C0C-A985-BC37-D947BBD8F0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4B9C8B-0E2E-15E2-D295-97E5C7066AFE}"/>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a:extLst>
              <a:ext uri="{FF2B5EF4-FFF2-40B4-BE49-F238E27FC236}">
                <a16:creationId xmlns:a16="http://schemas.microsoft.com/office/drawing/2014/main" id="{80D948BF-D974-207C-0C36-DE34A94C1E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6E2A74-D4CC-3880-8956-8ED75803ACB3}"/>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47171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479C-B072-33C9-A132-A1A352E34F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53A1E5-DD8E-8146-2271-FF3AA06A8B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B87193-3E18-F8A1-7ACE-8D96CB48FA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D07C86-770E-C145-4367-A9BA98861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40BEF-62AF-EB41-C046-D74D644E71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3FB232-9F6D-5ABD-A8B3-73BA6E10BADF}"/>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8" name="Footer Placeholder 7">
            <a:extLst>
              <a:ext uri="{FF2B5EF4-FFF2-40B4-BE49-F238E27FC236}">
                <a16:creationId xmlns:a16="http://schemas.microsoft.com/office/drawing/2014/main" id="{28010E60-9681-921E-0143-95F818C728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2ADF2B-6825-9E25-9707-BCE10D4C199E}"/>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3114584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D943-8E83-40C5-44B2-EF93B0565E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3841F4-4312-2B8C-83D7-C45B0B43A6EB}"/>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4" name="Footer Placeholder 3">
            <a:extLst>
              <a:ext uri="{FF2B5EF4-FFF2-40B4-BE49-F238E27FC236}">
                <a16:creationId xmlns:a16="http://schemas.microsoft.com/office/drawing/2014/main" id="{362BBF2D-FB13-F61B-5A58-EBE499B45C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47CB97-1BE2-12FF-639D-2FC979D2BD9D}"/>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35110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CC6C3-1647-C98C-7C84-69F67A629FAB}"/>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3" name="Footer Placeholder 2">
            <a:extLst>
              <a:ext uri="{FF2B5EF4-FFF2-40B4-BE49-F238E27FC236}">
                <a16:creationId xmlns:a16="http://schemas.microsoft.com/office/drawing/2014/main" id="{A5A55CCA-B229-8D03-BE38-85DAE87F98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7BA1CF-BA2E-20E3-181C-0CE9ECA7720B}"/>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201104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5816-5C93-3889-6B24-3C9D4950EA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BD0688-44A1-299E-2881-E8FAE8F0D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605509-6BF3-5121-8378-0EFFCEF58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F4111F-A773-6222-553F-F1CEA1348C9B}"/>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a:extLst>
              <a:ext uri="{FF2B5EF4-FFF2-40B4-BE49-F238E27FC236}">
                <a16:creationId xmlns:a16="http://schemas.microsoft.com/office/drawing/2014/main" id="{E6B999A3-841D-92BA-BDC2-B3CAD3A5E4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DE20DB-E6C8-DFFB-F3ED-E4116910B12E}"/>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41724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5BFB-2E66-58E9-2185-4DC38C476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6FD2EE-DF61-318E-D9B1-F0DFCA807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65EC7B-0EE6-1E85-5DEA-57B5089B5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E4A4C-99A1-8B30-281E-FB11B7AA4A52}"/>
              </a:ext>
            </a:extLst>
          </p:cNvPr>
          <p:cNvSpPr>
            <a:spLocks noGrp="1"/>
          </p:cNvSpPr>
          <p:nvPr>
            <p:ph type="dt" sz="half" idx="10"/>
          </p:nvPr>
        </p:nvSpPr>
        <p:spPr/>
        <p:txBody>
          <a:bodyPr/>
          <a:lstStyle/>
          <a:p>
            <a:fld id="{8286A7AE-BDE3-4A31-9A50-14FA4E55EBF1}" type="datetimeFigureOut">
              <a:rPr lang="en-IN" smtClean="0"/>
              <a:t>14-05-2025</a:t>
            </a:fld>
            <a:endParaRPr lang="en-IN"/>
          </a:p>
        </p:txBody>
      </p:sp>
      <p:sp>
        <p:nvSpPr>
          <p:cNvPr id="6" name="Footer Placeholder 5">
            <a:extLst>
              <a:ext uri="{FF2B5EF4-FFF2-40B4-BE49-F238E27FC236}">
                <a16:creationId xmlns:a16="http://schemas.microsoft.com/office/drawing/2014/main" id="{E57A2B1C-C117-5309-3DF1-AAD21899E4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2C943B-54D0-9DD1-9F71-D61FC91233D1}"/>
              </a:ext>
            </a:extLst>
          </p:cNvPr>
          <p:cNvSpPr>
            <a:spLocks noGrp="1"/>
          </p:cNvSpPr>
          <p:nvPr>
            <p:ph type="sldNum" sz="quarter" idx="12"/>
          </p:nvPr>
        </p:nvSpPr>
        <p:spPr/>
        <p:txBody>
          <a:bodyPr/>
          <a:lstStyle/>
          <a:p>
            <a:fld id="{DCE0DA63-D4AD-456D-84F7-9C4B8F27E4EB}" type="slidenum">
              <a:rPr lang="en-IN" smtClean="0"/>
              <a:t>‹#›</a:t>
            </a:fld>
            <a:endParaRPr lang="en-IN"/>
          </a:p>
        </p:txBody>
      </p:sp>
    </p:spTree>
    <p:extLst>
      <p:ext uri="{BB962C8B-B14F-4D97-AF65-F5344CB8AC3E}">
        <p14:creationId xmlns:p14="http://schemas.microsoft.com/office/powerpoint/2010/main" val="30648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07C38-5506-6186-918F-79E48672E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993171-73D4-91AA-18E3-A01A91193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8AAA96-0258-A3EC-591F-8A9B5E7F5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A7AE-BDE3-4A31-9A50-14FA4E55EBF1}" type="datetimeFigureOut">
              <a:rPr lang="en-IN" smtClean="0"/>
              <a:t>14-05-2025</a:t>
            </a:fld>
            <a:endParaRPr lang="en-IN"/>
          </a:p>
        </p:txBody>
      </p:sp>
      <p:sp>
        <p:nvSpPr>
          <p:cNvPr id="5" name="Footer Placeholder 4">
            <a:extLst>
              <a:ext uri="{FF2B5EF4-FFF2-40B4-BE49-F238E27FC236}">
                <a16:creationId xmlns:a16="http://schemas.microsoft.com/office/drawing/2014/main" id="{C07C8499-57E6-7FF4-E9BD-4D6DB6F69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35C00E-9F24-570C-08B7-43D7890E7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0DA63-D4AD-456D-84F7-9C4B8F27E4EB}" type="slidenum">
              <a:rPr lang="en-IN" smtClean="0"/>
              <a:t>‹#›</a:t>
            </a:fld>
            <a:endParaRPr lang="en-IN"/>
          </a:p>
        </p:txBody>
      </p:sp>
    </p:spTree>
    <p:extLst>
      <p:ext uri="{BB962C8B-B14F-4D97-AF65-F5344CB8AC3E}">
        <p14:creationId xmlns:p14="http://schemas.microsoft.com/office/powerpoint/2010/main" val="290606843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A7AE-BDE3-4A31-9A50-14FA4E55EBF1}" type="datetimeFigureOut">
              <a:rPr lang="en-IN" smtClean="0"/>
              <a:t>14-05-2025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0DA63-D4AD-456D-84F7-9C4B8F27E4EB}" type="slidenum">
              <a:rPr lang="en-IN" smtClean="0"/>
              <a:t>‹#›</a:t>
            </a:fld>
            <a:endParaRPr lang="en-IN"/>
          </a:p>
        </p:txBody>
      </p:sp>
    </p:spTree>
    <p:extLst>
      <p:ext uri="{BB962C8B-B14F-4D97-AF65-F5344CB8AC3E}">
        <p14:creationId xmlns:p14="http://schemas.microsoft.com/office/powerpoint/2010/main" val="256490561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463" y="-75149"/>
            <a:ext cx="6672580" cy="646331"/>
          </a:xfrm>
          <a:prstGeom prst="rect">
            <a:avLst/>
          </a:prstGeom>
        </p:spPr>
        <p:txBody>
          <a:bodyPr wrap="square" lIns="0" tIns="0" rIns="0" bIns="0">
            <a:spAutoFit/>
          </a:bodyPr>
          <a:lstStyle>
            <a:lvl1pPr>
              <a:defRPr sz="4200" b="0" i="0">
                <a:solidFill>
                  <a:schemeClr val="tx1"/>
                </a:solidFill>
                <a:latin typeface="Arial Black"/>
                <a:cs typeface="Arial Black"/>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670371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hyperlink" Target="https://www.alvareztg.com/video-surveillance-and-access-control-systems/"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6.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7000">
              <a:srgbClr val="838EA7"/>
            </a:gs>
            <a:gs pos="27000">
              <a:schemeClr val="bg2">
                <a:lumMod val="25000"/>
              </a:schemeClr>
            </a:gs>
            <a:gs pos="87000">
              <a:schemeClr val="accent1">
                <a:lumMod val="60000"/>
                <a:lumOff val="40000"/>
              </a:schemeClr>
            </a:gs>
          </a:gsLst>
          <a:lin ang="0" scaled="1"/>
        </a:gradFill>
        <a:effectLst/>
      </p:bgPr>
    </p:bg>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BEFBF55-9CC4-F064-B15B-0B379816A08E}"/>
              </a:ext>
            </a:extLst>
          </p:cNvPr>
          <p:cNvSpPr/>
          <p:nvPr/>
        </p:nvSpPr>
        <p:spPr>
          <a:xfrm>
            <a:off x="-3086122" y="-669429"/>
            <a:ext cx="7048500" cy="7924800"/>
          </a:xfrm>
          <a:prstGeom prst="ellipse">
            <a:avLst/>
          </a:prstGeom>
          <a:gradFill flip="none" rotWithShape="1">
            <a:gsLst>
              <a:gs pos="46000">
                <a:srgbClr val="0070C0"/>
              </a:gs>
              <a:gs pos="100000">
                <a:schemeClr val="accent2">
                  <a:lumMod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4C995941-F076-067F-8CE4-4B0DC6EB763F}"/>
              </a:ext>
            </a:extLst>
          </p:cNvPr>
          <p:cNvSpPr/>
          <p:nvPr/>
        </p:nvSpPr>
        <p:spPr>
          <a:xfrm>
            <a:off x="1400353" y="866975"/>
            <a:ext cx="5124050" cy="5124050"/>
          </a:xfrm>
          <a:prstGeom prst="ellipse">
            <a:avLst/>
          </a:prstGeom>
          <a:ln w="38100">
            <a:solidFill>
              <a:schemeClr val="bg1"/>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Placeholder 27" descr="Looking up view of tall buildings&#10;&#10;Description automatically generated">
            <a:extLst>
              <a:ext uri="{FF2B5EF4-FFF2-40B4-BE49-F238E27FC236}">
                <a16:creationId xmlns:a16="http://schemas.microsoft.com/office/drawing/2014/main" id="{4ACE36D4-3E4D-0C25-4A43-E7EC36298CDA}"/>
              </a:ext>
            </a:extLst>
          </p:cNvPr>
          <p:cNvPicPr>
            <a:picLocks noGrp="1" noChangeAspect="1"/>
          </p:cNvPicPr>
          <p:nvPr>
            <p:ph type="pic" sz="quarter" idx="10"/>
          </p:nvPr>
        </p:nvPicPr>
        <p:blipFill>
          <a:blip r:embed="rId2">
            <a:alphaModFix amt="30000"/>
            <a:extLst>
              <a:ext uri="{28A0092B-C50C-407E-A947-70E740481C1C}">
                <a14:useLocalDpi xmlns:a14="http://schemas.microsoft.com/office/drawing/2010/main" val="0"/>
              </a:ext>
            </a:extLst>
          </a:blip>
          <a:srcRect l="16635" r="16635"/>
          <a:stretch/>
        </p:blipFill>
        <p:spPr/>
      </p:pic>
      <p:sp>
        <p:nvSpPr>
          <p:cNvPr id="15" name="Oval 14">
            <a:extLst>
              <a:ext uri="{FF2B5EF4-FFF2-40B4-BE49-F238E27FC236}">
                <a16:creationId xmlns:a16="http://schemas.microsoft.com/office/drawing/2014/main" id="{6D824488-44B6-4619-ED26-AA8C703AD57D}"/>
              </a:ext>
            </a:extLst>
          </p:cNvPr>
          <p:cNvSpPr/>
          <p:nvPr/>
        </p:nvSpPr>
        <p:spPr>
          <a:xfrm>
            <a:off x="-2872232" y="-405140"/>
            <a:ext cx="6620719" cy="7396222"/>
          </a:xfrm>
          <a:prstGeom prst="ellipse">
            <a:avLst/>
          </a:prstGeom>
          <a:blipFill>
            <a:blip r:embed="rId3">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3F4CAC9-8904-575F-BBDA-4456D93C60A0}"/>
              </a:ext>
            </a:extLst>
          </p:cNvPr>
          <p:cNvSpPr txBox="1"/>
          <p:nvPr/>
        </p:nvSpPr>
        <p:spPr>
          <a:xfrm>
            <a:off x="6664082" y="1957434"/>
            <a:ext cx="5527918" cy="3785652"/>
          </a:xfrm>
          <a:prstGeom prst="rect">
            <a:avLst/>
          </a:prstGeom>
          <a:noFill/>
        </p:spPr>
        <p:txBody>
          <a:bodyPr wrap="square" rtlCol="0">
            <a:spAutoFit/>
          </a:bodyPr>
          <a:lstStyle/>
          <a:p>
            <a:r>
              <a:rPr lang="en-IN" sz="8000" b="1" dirty="0">
                <a:latin typeface="Arial MT"/>
              </a:rPr>
              <a:t>AIO(All in one) Home System</a:t>
            </a:r>
          </a:p>
        </p:txBody>
      </p:sp>
      <p:pic>
        <p:nvPicPr>
          <p:cNvPr id="13" name="Picture Placeholder 12">
            <a:extLst>
              <a:ext uri="{FF2B5EF4-FFF2-40B4-BE49-F238E27FC236}">
                <a16:creationId xmlns:a16="http://schemas.microsoft.com/office/drawing/2014/main" id="{36A95BA6-A99C-C2CE-95B6-BB6A23274E0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141" r="19141"/>
          <a:stretch>
            <a:fillRect/>
          </a:stretch>
        </p:blipFill>
        <p:spPr/>
      </p:pic>
    </p:spTree>
    <p:extLst>
      <p:ext uri="{BB962C8B-B14F-4D97-AF65-F5344CB8AC3E}">
        <p14:creationId xmlns:p14="http://schemas.microsoft.com/office/powerpoint/2010/main" val="296957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3121799" y="1807019"/>
            <a:ext cx="6309583" cy="1633632"/>
          </a:xfrm>
          <a:prstGeom prst="rect">
            <a:avLst/>
          </a:prstGeom>
        </p:spPr>
        <p:txBody>
          <a:bodyPr spcFirstLastPara="1" wrap="square" lIns="121900" tIns="121900" rIns="121900" bIns="121900" anchor="ctr" anchorCtr="0">
            <a:noAutofit/>
          </a:bodyPr>
          <a:lstStyle/>
          <a:p>
            <a:pPr rtl="0"/>
            <a:r>
              <a:rPr lang="en" sz="4267" b="1" dirty="0">
                <a:solidFill>
                  <a:schemeClr val="bg1">
                    <a:lumMod val="10000"/>
                  </a:schemeClr>
                </a:solidFill>
              </a:rPr>
              <a:t>Working Mechanism</a:t>
            </a:r>
            <a:endParaRPr sz="4267" b="1" dirty="0">
              <a:solidFill>
                <a:schemeClr val="bg1">
                  <a:lumMod val="10000"/>
                </a:schemeClr>
              </a:solidFill>
            </a:endParaRPr>
          </a:p>
        </p:txBody>
      </p:sp>
      <p:sp>
        <p:nvSpPr>
          <p:cNvPr id="286" name="Google Shape;286;p29"/>
          <p:cNvSpPr txBox="1">
            <a:spLocks noGrp="1"/>
          </p:cNvSpPr>
          <p:nvPr>
            <p:ph type="subTitle" idx="1"/>
          </p:nvPr>
        </p:nvSpPr>
        <p:spPr>
          <a:xfrm>
            <a:off x="2145600" y="4765033"/>
            <a:ext cx="8217600" cy="1026072"/>
          </a:xfrm>
          <a:prstGeom prst="rect">
            <a:avLst/>
          </a:prstGeom>
        </p:spPr>
        <p:txBody>
          <a:bodyPr spcFirstLastPara="1" wrap="square" lIns="121900" tIns="121900" rIns="121900" bIns="121900" anchor="t" anchorCtr="0">
            <a:noAutofit/>
          </a:bodyPr>
          <a:lstStyle/>
          <a:p>
            <a:pPr rtl="0"/>
            <a:r>
              <a:rPr lang="en-US" sz="1867" dirty="0">
                <a:solidFill>
                  <a:schemeClr val="bg1">
                    <a:lumMod val="10000"/>
                  </a:schemeClr>
                </a:solidFill>
              </a:rPr>
              <a:t>Smart Surveillance System with Face Recognition (AIO Home System)</a:t>
            </a:r>
            <a:endParaRPr sz="1867" dirty="0">
              <a:solidFill>
                <a:schemeClr val="bg1">
                  <a:lumMod val="10000"/>
                </a:schemeClr>
              </a:solidFill>
            </a:endParaRPr>
          </a:p>
        </p:txBody>
      </p:sp>
      <p:cxnSp>
        <p:nvCxnSpPr>
          <p:cNvPr id="287" name="Google Shape;287;p29"/>
          <p:cNvCxnSpPr/>
          <p:nvPr/>
        </p:nvCxnSpPr>
        <p:spPr>
          <a:xfrm rot="10800000" flipH="1">
            <a:off x="2134133" y="3393184"/>
            <a:ext cx="7923600" cy="88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p:nvPr/>
        </p:nvCxnSpPr>
        <p:spPr>
          <a:xfrm rot="10800000" flipH="1">
            <a:off x="2134133" y="1798217"/>
            <a:ext cx="7923600" cy="880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3079820" y="2487367"/>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29"/>
          <p:cNvSpPr/>
          <p:nvPr/>
        </p:nvSpPr>
        <p:spPr>
          <a:xfrm>
            <a:off x="9154160" y="2464235"/>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594200" y="698133"/>
            <a:ext cx="10272000" cy="763600"/>
          </a:xfrm>
          <a:prstGeom prst="rect">
            <a:avLst/>
          </a:prstGeom>
        </p:spPr>
        <p:txBody>
          <a:bodyPr spcFirstLastPara="1" wrap="square" lIns="121900" tIns="121900" rIns="121900" bIns="121900" anchor="t" anchorCtr="0">
            <a:noAutofit/>
          </a:bodyPr>
          <a:lstStyle/>
          <a:p>
            <a:pPr algn="l"/>
            <a:r>
              <a:rPr lang="en-US" sz="2667" b="1" dirty="0">
                <a:highlight>
                  <a:srgbClr val="00FFFF"/>
                </a:highlight>
                <a:latin typeface="Times New Roman" panose="02020603050405020304" pitchFamily="18" charset="0"/>
                <a:ea typeface="Times New Roman" panose="02020603050405020304" pitchFamily="18" charset="0"/>
              </a:rPr>
              <a:t>Description of the Approach Used :</a:t>
            </a:r>
            <a:endParaRPr sz="2667" dirty="0">
              <a:highlight>
                <a:srgbClr val="00FFFF"/>
              </a:highlight>
            </a:endParaRPr>
          </a:p>
        </p:txBody>
      </p:sp>
      <p:sp>
        <p:nvSpPr>
          <p:cNvPr id="300" name="Google Shape;300;p30"/>
          <p:cNvSpPr txBox="1">
            <a:spLocks noGrp="1"/>
          </p:cNvSpPr>
          <p:nvPr>
            <p:ph type="sldNum" idx="12"/>
          </p:nvPr>
        </p:nvSpPr>
        <p:spPr>
          <a:xfrm>
            <a:off x="5730200" y="6137167"/>
            <a:ext cx="731600" cy="444800"/>
          </a:xfrm>
          <a:prstGeom prst="rect">
            <a:avLst/>
          </a:prstGeom>
        </p:spPr>
        <p:txBody>
          <a:bodyPr spcFirstLastPara="1" wrap="square" lIns="121900" tIns="121900" rIns="121900" bIns="121900" anchor="t" anchorCtr="0">
            <a:noAutofit/>
          </a:bodyPr>
          <a:lstStyle/>
          <a:p>
            <a:fld id="{00000000-1234-1234-1234-123412341234}" type="slidenum">
              <a:rPr lang="en"/>
              <a:pPr/>
              <a:t>11</a:t>
            </a:fld>
            <a:endParaRPr/>
          </a:p>
        </p:txBody>
      </p:sp>
      <p:sp>
        <p:nvSpPr>
          <p:cNvPr id="12" name="TextBox 11">
            <a:extLst>
              <a:ext uri="{FF2B5EF4-FFF2-40B4-BE49-F238E27FC236}">
                <a16:creationId xmlns:a16="http://schemas.microsoft.com/office/drawing/2014/main" id="{56DF33A8-E955-DAF6-19A5-DC036016B934}"/>
              </a:ext>
            </a:extLst>
          </p:cNvPr>
          <p:cNvSpPr txBox="1"/>
          <p:nvPr/>
        </p:nvSpPr>
        <p:spPr>
          <a:xfrm>
            <a:off x="594200" y="1410932"/>
            <a:ext cx="5360288" cy="48127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04792" indent="-304792">
              <a:buAutoNum type="arabicPeriod"/>
            </a:pPr>
            <a:r>
              <a:rPr lang="en-US" sz="1467" b="1" dirty="0">
                <a:latin typeface="Calibri" panose="020F0502020204030204" pitchFamily="34" charset="0"/>
                <a:ea typeface="Calibri" panose="020F0502020204030204" pitchFamily="34" charset="0"/>
                <a:cs typeface="Calibri" panose="020F0502020204030204" pitchFamily="34" charset="0"/>
              </a:rPr>
              <a:t>Video Input Capture</a:t>
            </a:r>
          </a:p>
          <a:p>
            <a:endParaRPr lang="en-US" sz="1467" b="1" dirty="0">
              <a:latin typeface="Calibri" panose="020F0502020204030204" pitchFamily="34" charset="0"/>
              <a:ea typeface="Calibri" panose="020F0502020204030204" pitchFamily="34" charset="0"/>
              <a:cs typeface="Calibri" panose="020F0502020204030204" pitchFamily="34" charset="0"/>
            </a:endParaRPr>
          </a:p>
          <a:p>
            <a:pPr lvl="3">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Source</a:t>
            </a:r>
            <a:r>
              <a:rPr lang="en-US" sz="1467" dirty="0">
                <a:latin typeface="Calibri" panose="020F0502020204030204" pitchFamily="34" charset="0"/>
                <a:ea typeface="Calibri" panose="020F0502020204030204" pitchFamily="34" charset="0"/>
                <a:cs typeface="Calibri" panose="020F0502020204030204" pitchFamily="34" charset="0"/>
              </a:rPr>
              <a:t>: CCTV camera, IP camera, or webcam.</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Method</a:t>
            </a:r>
            <a:r>
              <a:rPr lang="en-US" sz="1467" dirty="0">
                <a:latin typeface="Calibri" panose="020F0502020204030204" pitchFamily="34" charset="0"/>
                <a:ea typeface="Calibri" panose="020F0502020204030204" pitchFamily="34" charset="0"/>
                <a:cs typeface="Calibri" panose="020F0502020204030204" pitchFamily="34" charset="0"/>
              </a:rPr>
              <a:t>: Real-time video streaming or recorded footage is captured frame by frame for processing.</a:t>
            </a:r>
          </a:p>
          <a:p>
            <a:endParaRPr lang="en-US" sz="1467" dirty="0">
              <a:latin typeface="Calibri" panose="020F0502020204030204" pitchFamily="34" charset="0"/>
              <a:ea typeface="Calibri" panose="020F0502020204030204" pitchFamily="34" charset="0"/>
              <a:cs typeface="Calibri" panose="020F0502020204030204" pitchFamily="34" charset="0"/>
            </a:endParaRPr>
          </a:p>
          <a:p>
            <a:pPr>
              <a:buNone/>
            </a:pPr>
            <a:r>
              <a:rPr lang="en-US" sz="1467" b="1" dirty="0">
                <a:latin typeface="Calibri" panose="020F0502020204030204" pitchFamily="34" charset="0"/>
                <a:ea typeface="Calibri" panose="020F0502020204030204" pitchFamily="34" charset="0"/>
                <a:cs typeface="Calibri" panose="020F0502020204030204" pitchFamily="34" charset="0"/>
              </a:rPr>
              <a:t>2. Face Detection</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Purpose</a:t>
            </a:r>
            <a:r>
              <a:rPr lang="en-US" sz="1467" dirty="0">
                <a:latin typeface="Calibri" panose="020F0502020204030204" pitchFamily="34" charset="0"/>
                <a:ea typeface="Calibri" panose="020F0502020204030204" pitchFamily="34" charset="0"/>
                <a:cs typeface="Calibri" panose="020F0502020204030204" pitchFamily="34" charset="0"/>
              </a:rPr>
              <a:t>: To identify and locate faces within a frame.</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Techniques Used</a:t>
            </a:r>
            <a:r>
              <a:rPr lang="en-US" sz="1467" dirty="0">
                <a:latin typeface="Calibri" panose="020F0502020204030204" pitchFamily="34" charset="0"/>
                <a:ea typeface="Calibri" panose="020F0502020204030204" pitchFamily="34" charset="0"/>
                <a:cs typeface="Calibri" panose="020F0502020204030204" pitchFamily="34" charset="0"/>
              </a:rPr>
              <a:t>:</a:t>
            </a:r>
          </a:p>
          <a:p>
            <a:pPr marL="990575" lvl="1" indent="-380990">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Haar Cascades (OpenCV)</a:t>
            </a:r>
            <a:r>
              <a:rPr lang="en-US" sz="1467" dirty="0">
                <a:latin typeface="Calibri" panose="020F0502020204030204" pitchFamily="34" charset="0"/>
                <a:ea typeface="Calibri" panose="020F0502020204030204" pitchFamily="34" charset="0"/>
                <a:cs typeface="Calibri" panose="020F0502020204030204" pitchFamily="34" charset="0"/>
              </a:rPr>
              <a:t>: Lightweight and fast, suitable for real-time detection but less accurate.</a:t>
            </a:r>
          </a:p>
          <a:p>
            <a:pPr marL="990575" lvl="1" indent="-380990">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DNN-based Detectors (e.g., YOLO model trained on google </a:t>
            </a:r>
            <a:r>
              <a:rPr lang="en-US" sz="1467" b="1" dirty="0" err="1">
                <a:latin typeface="Calibri" panose="020F0502020204030204" pitchFamily="34" charset="0"/>
                <a:ea typeface="Calibri" panose="020F0502020204030204" pitchFamily="34" charset="0"/>
                <a:cs typeface="Calibri" panose="020F0502020204030204" pitchFamily="34" charset="0"/>
              </a:rPr>
              <a:t>colab</a:t>
            </a:r>
            <a:r>
              <a:rPr lang="en-US" sz="1467" b="1" dirty="0">
                <a:latin typeface="Calibri" panose="020F0502020204030204" pitchFamily="34" charset="0"/>
                <a:ea typeface="Calibri" panose="020F0502020204030204" pitchFamily="34" charset="0"/>
                <a:cs typeface="Calibri" panose="020F0502020204030204" pitchFamily="34" charset="0"/>
              </a:rPr>
              <a:t>)</a:t>
            </a:r>
            <a:r>
              <a:rPr lang="en-US" sz="1467" dirty="0">
                <a:latin typeface="Calibri" panose="020F0502020204030204" pitchFamily="34" charset="0"/>
                <a:ea typeface="Calibri" panose="020F0502020204030204" pitchFamily="34" charset="0"/>
                <a:cs typeface="Calibri" panose="020F0502020204030204" pitchFamily="34" charset="0"/>
              </a:rPr>
              <a:t>: Deep learning-based models for more robust and accurate face detection.</a:t>
            </a:r>
          </a:p>
          <a:p>
            <a:pPr marL="609585" lvl="1"/>
            <a:endParaRPr lang="en-US" sz="1467" dirty="0">
              <a:latin typeface="Calibri" panose="020F0502020204030204" pitchFamily="34" charset="0"/>
              <a:ea typeface="Calibri" panose="020F0502020204030204" pitchFamily="34" charset="0"/>
              <a:cs typeface="Calibri" panose="020F0502020204030204" pitchFamily="34" charset="0"/>
            </a:endParaRPr>
          </a:p>
          <a:p>
            <a:pPr>
              <a:buNone/>
            </a:pPr>
            <a:r>
              <a:rPr lang="en-US" sz="1467" b="1" dirty="0">
                <a:latin typeface="Calibri" panose="020F0502020204030204" pitchFamily="34" charset="0"/>
                <a:ea typeface="Calibri" panose="020F0502020204030204" pitchFamily="34" charset="0"/>
                <a:cs typeface="Calibri" panose="020F0502020204030204" pitchFamily="34" charset="0"/>
              </a:rPr>
              <a:t>3. Face Alignment (Optional but Recommended)</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Purpose</a:t>
            </a:r>
            <a:r>
              <a:rPr lang="en-US" sz="1467" dirty="0">
                <a:latin typeface="Calibri" panose="020F0502020204030204" pitchFamily="34" charset="0"/>
                <a:ea typeface="Calibri" panose="020F0502020204030204" pitchFamily="34" charset="0"/>
                <a:cs typeface="Calibri" panose="020F0502020204030204" pitchFamily="34" charset="0"/>
              </a:rPr>
              <a:t>: Normalize the face orientation (frontal view) to improve recognition accuracy.</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Method</a:t>
            </a:r>
            <a:r>
              <a:rPr lang="en-US" sz="1467" dirty="0">
                <a:latin typeface="Calibri" panose="020F0502020204030204" pitchFamily="34" charset="0"/>
                <a:ea typeface="Calibri" panose="020F0502020204030204" pitchFamily="34" charset="0"/>
                <a:cs typeface="Calibri" panose="020F0502020204030204" pitchFamily="34" charset="0"/>
              </a:rPr>
              <a:t>: Detect facial landmarks (eyes, nose, mouth) and align the face using affine transformations.</a:t>
            </a: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CE2AF051-5C67-509C-3CDC-1CF84BC541B9}"/>
              </a:ext>
            </a:extLst>
          </p:cNvPr>
          <p:cNvSpPr/>
          <p:nvPr/>
        </p:nvSpPr>
        <p:spPr>
          <a:xfrm>
            <a:off x="6237513" y="1410933"/>
            <a:ext cx="5501800" cy="484235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buNone/>
            </a:pPr>
            <a:r>
              <a:rPr lang="en-US" sz="1467" b="1" dirty="0">
                <a:latin typeface="Calibri" panose="020F0502020204030204" pitchFamily="34" charset="0"/>
                <a:ea typeface="Calibri" panose="020F0502020204030204" pitchFamily="34" charset="0"/>
                <a:cs typeface="Calibri" panose="020F0502020204030204" pitchFamily="34" charset="0"/>
              </a:rPr>
              <a:t>4. Feature Extraction</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Purpose</a:t>
            </a:r>
            <a:r>
              <a:rPr lang="en-US" sz="1467" dirty="0">
                <a:latin typeface="Calibri" panose="020F0502020204030204" pitchFamily="34" charset="0"/>
                <a:ea typeface="Calibri" panose="020F0502020204030204" pitchFamily="34" charset="0"/>
                <a:cs typeface="Calibri" panose="020F0502020204030204" pitchFamily="34" charset="0"/>
              </a:rPr>
              <a:t>: Extract unique facial features to represent the face mathematically.</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Techniques Used</a:t>
            </a:r>
            <a:r>
              <a:rPr lang="en-US" sz="1467" dirty="0">
                <a:latin typeface="Calibri" panose="020F0502020204030204" pitchFamily="34" charset="0"/>
                <a:ea typeface="Calibri" panose="020F0502020204030204" pitchFamily="34" charset="0"/>
                <a:cs typeface="Calibri" panose="020F0502020204030204" pitchFamily="34" charset="0"/>
              </a:rPr>
              <a:t>:</a:t>
            </a:r>
          </a:p>
          <a:p>
            <a:pPr marL="990575" lvl="1" indent="-380990">
              <a:buFont typeface="Arial" panose="020B0604020202020204" pitchFamily="34" charset="0"/>
              <a:buChar char="•"/>
            </a:pPr>
            <a:r>
              <a:rPr lang="en-US" sz="1467" dirty="0">
                <a:latin typeface="Calibri" panose="020F0502020204030204" pitchFamily="34" charset="0"/>
                <a:ea typeface="Calibri" panose="020F0502020204030204" pitchFamily="34" charset="0"/>
                <a:cs typeface="Calibri" panose="020F0502020204030204" pitchFamily="34" charset="0"/>
              </a:rPr>
              <a:t> </a:t>
            </a:r>
            <a:r>
              <a:rPr lang="en-US" sz="1467" b="1" dirty="0" err="1">
                <a:latin typeface="Calibri" panose="020F0502020204030204" pitchFamily="34" charset="0"/>
                <a:ea typeface="Calibri" panose="020F0502020204030204" pitchFamily="34" charset="0"/>
                <a:cs typeface="Calibri" panose="020F0502020204030204" pitchFamily="34" charset="0"/>
              </a:rPr>
              <a:t>Dlib</a:t>
            </a:r>
            <a:r>
              <a:rPr lang="en-US" sz="1467" dirty="0">
                <a:latin typeface="Calibri" panose="020F0502020204030204" pitchFamily="34" charset="0"/>
                <a:ea typeface="Calibri" panose="020F0502020204030204" pitchFamily="34" charset="0"/>
                <a:cs typeface="Calibri" panose="020F0502020204030204" pitchFamily="34" charset="0"/>
              </a:rPr>
              <a:t>, </a:t>
            </a:r>
            <a:r>
              <a:rPr lang="en-US" sz="1467" b="1" dirty="0">
                <a:latin typeface="Calibri" panose="020F0502020204030204" pitchFamily="34" charset="0"/>
                <a:ea typeface="Calibri" panose="020F0502020204030204" pitchFamily="34" charset="0"/>
                <a:cs typeface="Calibri" panose="020F0502020204030204" pitchFamily="34" charset="0"/>
              </a:rPr>
              <a:t>Open-CV, YOLO:</a:t>
            </a:r>
            <a:r>
              <a:rPr lang="en-US" sz="1467" dirty="0">
                <a:latin typeface="Calibri" panose="020F0502020204030204" pitchFamily="34" charset="0"/>
                <a:ea typeface="Calibri" panose="020F0502020204030204" pitchFamily="34" charset="0"/>
                <a:cs typeface="Calibri" panose="020F0502020204030204" pitchFamily="34" charset="0"/>
              </a:rPr>
              <a:t> Pre-trained deep learning models that convert the face into a fixed-length embedding vector.</a:t>
            </a:r>
          </a:p>
          <a:p>
            <a:endParaRPr lang="en-US" sz="1467" dirty="0">
              <a:latin typeface="Calibri" panose="020F0502020204030204" pitchFamily="34" charset="0"/>
              <a:ea typeface="Calibri" panose="020F0502020204030204" pitchFamily="34" charset="0"/>
              <a:cs typeface="Calibri" panose="020F0502020204030204" pitchFamily="34" charset="0"/>
            </a:endParaRPr>
          </a:p>
          <a:p>
            <a:pPr>
              <a:buNone/>
            </a:pPr>
            <a:r>
              <a:rPr lang="en-US" sz="1467" b="1" dirty="0">
                <a:latin typeface="Calibri" panose="020F0502020204030204" pitchFamily="34" charset="0"/>
                <a:ea typeface="Calibri" panose="020F0502020204030204" pitchFamily="34" charset="0"/>
                <a:cs typeface="Calibri" panose="020F0502020204030204" pitchFamily="34" charset="0"/>
              </a:rPr>
              <a:t>5. Database Management</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Storage</a:t>
            </a:r>
            <a:r>
              <a:rPr lang="en-US" sz="1467" dirty="0">
                <a:latin typeface="Calibri" panose="020F0502020204030204" pitchFamily="34" charset="0"/>
                <a:ea typeface="Calibri" panose="020F0502020204030204" pitchFamily="34" charset="0"/>
                <a:cs typeface="Calibri" panose="020F0502020204030204" pitchFamily="34" charset="0"/>
              </a:rPr>
              <a:t>: Embeddings and associated identity data are stored in a structured database (e.g., SQLite, MySQL, or NoSQL databases).</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Updating</a:t>
            </a:r>
            <a:r>
              <a:rPr lang="en-US" sz="1467" dirty="0">
                <a:latin typeface="Calibri" panose="020F0502020204030204" pitchFamily="34" charset="0"/>
                <a:ea typeface="Calibri" panose="020F0502020204030204" pitchFamily="34" charset="0"/>
                <a:cs typeface="Calibri" panose="020F0502020204030204" pitchFamily="34" charset="0"/>
              </a:rPr>
              <a:t>: New faces can be added dynamically with their embeddings.</a:t>
            </a:r>
          </a:p>
          <a:p>
            <a:endParaRPr lang="en-US" sz="1467" dirty="0">
              <a:latin typeface="Calibri" panose="020F0502020204030204" pitchFamily="34" charset="0"/>
              <a:ea typeface="Calibri" panose="020F0502020204030204" pitchFamily="34" charset="0"/>
              <a:cs typeface="Calibri" panose="020F0502020204030204" pitchFamily="34" charset="0"/>
            </a:endParaRPr>
          </a:p>
          <a:p>
            <a:pPr>
              <a:buNone/>
            </a:pPr>
            <a:r>
              <a:rPr lang="en-US" sz="1467" b="1" dirty="0">
                <a:latin typeface="Calibri" panose="020F0502020204030204" pitchFamily="34" charset="0"/>
                <a:ea typeface="Calibri" panose="020F0502020204030204" pitchFamily="34" charset="0"/>
                <a:cs typeface="Calibri" panose="020F0502020204030204" pitchFamily="34" charset="0"/>
              </a:rPr>
              <a:t>6. Alert System / Action Trigger</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Real-Time Alerts</a:t>
            </a:r>
            <a:r>
              <a:rPr lang="en-US" sz="1467" dirty="0">
                <a:latin typeface="Calibri" panose="020F0502020204030204" pitchFamily="34" charset="0"/>
                <a:ea typeface="Calibri" panose="020F0502020204030204" pitchFamily="34" charset="0"/>
                <a:cs typeface="Calibri" panose="020F0502020204030204" pitchFamily="34" charset="0"/>
              </a:rPr>
              <a:t>: If an unauthorized or blacklisted individual is detected, the system triggers alerts (e.g., SMS, email, sound alarm).</a:t>
            </a:r>
          </a:p>
          <a:p>
            <a:pPr>
              <a:buFont typeface="Arial" panose="020B0604020202020204" pitchFamily="34" charset="0"/>
              <a:buChar char="•"/>
            </a:pPr>
            <a:r>
              <a:rPr lang="en-US" sz="1467" b="1" dirty="0">
                <a:latin typeface="Calibri" panose="020F0502020204030204" pitchFamily="34" charset="0"/>
                <a:ea typeface="Calibri" panose="020F0502020204030204" pitchFamily="34" charset="0"/>
                <a:cs typeface="Calibri" panose="020F0502020204030204" pitchFamily="34" charset="0"/>
              </a:rPr>
              <a:t>Logging</a:t>
            </a:r>
            <a:r>
              <a:rPr lang="en-US" sz="1467" dirty="0">
                <a:latin typeface="Calibri" panose="020F0502020204030204" pitchFamily="34" charset="0"/>
                <a:ea typeface="Calibri" panose="020F0502020204030204" pitchFamily="34" charset="0"/>
                <a:cs typeface="Calibri" panose="020F0502020204030204" pitchFamily="34" charset="0"/>
              </a:rPr>
              <a:t>: Events are logged with timestamp, recognized identity, and snapshot of the face.</a:t>
            </a:r>
          </a:p>
          <a:p>
            <a:pPr algn="ctr"/>
            <a:endParaRPr lang="en-IN" sz="2400" dirty="0">
              <a:solidFill>
                <a:schemeClr val="bg1">
                  <a:lumMod val="1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a:extLst>
            <a:ext uri="{FF2B5EF4-FFF2-40B4-BE49-F238E27FC236}">
              <a16:creationId xmlns:a16="http://schemas.microsoft.com/office/drawing/2014/main" id="{67B44397-63CB-D86E-B156-FBE01B3BF035}"/>
            </a:ext>
          </a:extLst>
        </p:cNvPr>
        <p:cNvGrpSpPr/>
        <p:nvPr/>
      </p:nvGrpSpPr>
      <p:grpSpPr>
        <a:xfrm>
          <a:off x="0" y="0"/>
          <a:ext cx="0" cy="0"/>
          <a:chOff x="0" y="0"/>
          <a:chExt cx="0" cy="0"/>
        </a:xfrm>
      </p:grpSpPr>
      <p:sp>
        <p:nvSpPr>
          <p:cNvPr id="295" name="Google Shape;295;p30">
            <a:extLst>
              <a:ext uri="{FF2B5EF4-FFF2-40B4-BE49-F238E27FC236}">
                <a16:creationId xmlns:a16="http://schemas.microsoft.com/office/drawing/2014/main" id="{19E9426A-1CE5-B25A-6533-EA24726E09C4}"/>
              </a:ext>
            </a:extLst>
          </p:cNvPr>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US" sz="2400" b="1" dirty="0">
                <a:highlight>
                  <a:srgbClr val="00FFFF"/>
                </a:highlight>
                <a:latin typeface="Times New Roman" panose="02020603050405020304" pitchFamily="18" charset="0"/>
                <a:ea typeface="Arial Black" panose="020B0A04020102020204" pitchFamily="34" charset="0"/>
                <a:cs typeface="Arial Black" panose="020B0A04020102020204" pitchFamily="34" charset="0"/>
              </a:rPr>
              <a:t>Tools, Technologies, and Hardware Used :</a:t>
            </a:r>
            <a:br>
              <a:rPr lang="en-IN" sz="2400" dirty="0">
                <a:latin typeface="Arial Black" panose="020B0A04020102020204" pitchFamily="34" charset="0"/>
                <a:ea typeface="Arial Black" panose="020B0A04020102020204" pitchFamily="34" charset="0"/>
                <a:cs typeface="Arial Black" panose="020B0A04020102020204" pitchFamily="34" charset="0"/>
              </a:rPr>
            </a:br>
            <a:endParaRPr dirty="0"/>
          </a:p>
        </p:txBody>
      </p:sp>
      <p:sp>
        <p:nvSpPr>
          <p:cNvPr id="300" name="Google Shape;300;p30">
            <a:extLst>
              <a:ext uri="{FF2B5EF4-FFF2-40B4-BE49-F238E27FC236}">
                <a16:creationId xmlns:a16="http://schemas.microsoft.com/office/drawing/2014/main" id="{ECD32D9A-3031-4AC1-148A-A289AF84FD61}"/>
              </a:ext>
            </a:extLst>
          </p:cNvPr>
          <p:cNvSpPr txBox="1">
            <a:spLocks noGrp="1"/>
          </p:cNvSpPr>
          <p:nvPr>
            <p:ph type="sldNum" idx="12"/>
          </p:nvPr>
        </p:nvSpPr>
        <p:spPr>
          <a:xfrm>
            <a:off x="5730200" y="6137167"/>
            <a:ext cx="731600" cy="444800"/>
          </a:xfrm>
          <a:prstGeom prst="rect">
            <a:avLst/>
          </a:prstGeom>
        </p:spPr>
        <p:txBody>
          <a:bodyPr spcFirstLastPara="1" wrap="square" lIns="121900" tIns="121900" rIns="121900" bIns="121900" anchor="t" anchorCtr="0">
            <a:noAutofit/>
          </a:bodyPr>
          <a:lstStyle/>
          <a:p>
            <a:fld id="{00000000-1234-1234-1234-123412341234}" type="slidenum">
              <a:rPr lang="en"/>
              <a:pPr/>
              <a:t>12</a:t>
            </a:fld>
            <a:endParaRPr/>
          </a:p>
        </p:txBody>
      </p:sp>
      <p:sp>
        <p:nvSpPr>
          <p:cNvPr id="3" name="Text Placeholder 2">
            <a:extLst>
              <a:ext uri="{FF2B5EF4-FFF2-40B4-BE49-F238E27FC236}">
                <a16:creationId xmlns:a16="http://schemas.microsoft.com/office/drawing/2014/main" id="{52A8AA87-4CB0-3678-C9CF-2909FB6DD616}"/>
              </a:ext>
            </a:extLst>
          </p:cNvPr>
          <p:cNvSpPr>
            <a:spLocks noGrp="1"/>
          </p:cNvSpPr>
          <p:nvPr>
            <p:ph type="body" idx="1"/>
          </p:nvPr>
        </p:nvSpPr>
        <p:spPr>
          <a:xfrm>
            <a:off x="960000" y="1356968"/>
            <a:ext cx="10272000" cy="4574833"/>
          </a:xfrm>
        </p:spPr>
        <p:txBody>
          <a:bodyPr/>
          <a:lstStyle/>
          <a:p>
            <a:pPr algn="just">
              <a:lnSpc>
                <a:spcPct val="115000"/>
              </a:lnSpc>
              <a:buNone/>
            </a:pPr>
            <a:r>
              <a:rPr lang="en-US" sz="1600" dirty="0">
                <a:latin typeface="Times New Roman" panose="02020603050405020304" pitchFamily="18" charset="0"/>
                <a:ea typeface="Arial Black" panose="020B0A04020102020204" pitchFamily="34" charset="0"/>
                <a:cs typeface="Arial Black" panose="020B0A04020102020204" pitchFamily="34" charset="0"/>
              </a:rPr>
              <a:t>To build and deploy the system, we used the following tools and technologies:</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algn="just">
              <a:lnSpc>
                <a:spcPct val="115000"/>
              </a:lnSpc>
              <a:buNone/>
            </a:pPr>
            <a:r>
              <a:rPr lang="en-US" sz="1600" dirty="0">
                <a:latin typeface="Times New Roman" panose="02020603050405020304" pitchFamily="18" charset="0"/>
                <a:ea typeface="Arial Black" panose="020B0A04020102020204" pitchFamily="34" charset="0"/>
                <a:cs typeface="Arial Black" panose="020B0A04020102020204" pitchFamily="34" charset="0"/>
              </a:rPr>
              <a:t> </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457189" indent="-457189" algn="just">
              <a:lnSpc>
                <a:spcPct val="115000"/>
              </a:lnSpc>
              <a:buFont typeface="Symbol" panose="05050102010706020507" pitchFamily="18" charset="2"/>
              <a:buChar char=""/>
            </a:pPr>
            <a:r>
              <a:rPr lang="en-US" sz="1600" u="sng" dirty="0">
                <a:latin typeface="Times New Roman" panose="02020603050405020304" pitchFamily="18" charset="0"/>
                <a:ea typeface="Arial Black" panose="020B0A04020102020204" pitchFamily="34" charset="0"/>
                <a:cs typeface="Arial Black" panose="020B0A04020102020204" pitchFamily="34" charset="0"/>
              </a:rPr>
              <a:t>Python</a:t>
            </a:r>
            <a:r>
              <a:rPr lang="en-US" sz="1600" dirty="0">
                <a:latin typeface="Times New Roman" panose="02020603050405020304" pitchFamily="18" charset="0"/>
                <a:ea typeface="Arial Black" panose="020B0A04020102020204" pitchFamily="34" charset="0"/>
                <a:cs typeface="Arial Black" panose="020B0A04020102020204" pitchFamily="34" charset="0"/>
              </a:rPr>
              <a:t>: The primary programming language used for developing the system. It offers a wide range of libraries for computer vision and machine learning. We have used the python 3.12 in the project and the IDE as </a:t>
            </a:r>
            <a:r>
              <a:rPr lang="en-US" sz="1600" dirty="0" err="1">
                <a:latin typeface="Times New Roman" panose="02020603050405020304" pitchFamily="18" charset="0"/>
                <a:ea typeface="Arial Black" panose="020B0A04020102020204" pitchFamily="34" charset="0"/>
                <a:cs typeface="Arial Black" panose="020B0A04020102020204" pitchFamily="34" charset="0"/>
              </a:rPr>
              <a:t>Pycharm</a:t>
            </a:r>
            <a:r>
              <a:rPr lang="en-US" sz="1600" dirty="0">
                <a:latin typeface="Times New Roman" panose="02020603050405020304" pitchFamily="18" charset="0"/>
                <a:ea typeface="Arial Black" panose="020B0A04020102020204" pitchFamily="34" charset="0"/>
                <a:cs typeface="Arial Black" panose="020B0A04020102020204" pitchFamily="34" charset="0"/>
              </a:rPr>
              <a:t> community version.</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685783" algn="just">
              <a:lnSpc>
                <a:spcPct val="115000"/>
              </a:lnSpc>
              <a:buNone/>
            </a:pPr>
            <a:r>
              <a:rPr lang="en-US" sz="1600" dirty="0">
                <a:latin typeface="Times New Roman" panose="02020603050405020304" pitchFamily="18" charset="0"/>
                <a:ea typeface="Arial Black" panose="020B0A04020102020204" pitchFamily="34" charset="0"/>
                <a:cs typeface="Arial Black" panose="020B0A04020102020204" pitchFamily="34" charset="0"/>
              </a:rPr>
              <a:t> </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457189" indent="-457189" algn="just">
              <a:lnSpc>
                <a:spcPct val="115000"/>
              </a:lnSpc>
              <a:buFont typeface="Symbol" panose="05050102010706020507" pitchFamily="18" charset="2"/>
              <a:buChar char=""/>
            </a:pPr>
            <a:r>
              <a:rPr lang="en-US" sz="1600" u="sng" dirty="0">
                <a:latin typeface="Times New Roman" panose="02020603050405020304" pitchFamily="18" charset="0"/>
                <a:ea typeface="Arial Black" panose="020B0A04020102020204" pitchFamily="34" charset="0"/>
                <a:cs typeface="Arial Black" panose="020B0A04020102020204" pitchFamily="34" charset="0"/>
              </a:rPr>
              <a:t>OpenCV</a:t>
            </a:r>
            <a:r>
              <a:rPr lang="en-US" sz="1600" dirty="0">
                <a:latin typeface="Times New Roman" panose="02020603050405020304" pitchFamily="18" charset="0"/>
                <a:ea typeface="Arial Black" panose="020B0A04020102020204" pitchFamily="34" charset="0"/>
                <a:cs typeface="Arial Black" panose="020B0A04020102020204" pitchFamily="34" charset="0"/>
              </a:rPr>
              <a:t>: An open-source computer vision library used for image processing tasks, such as capturing images, detecting objects, and manipulating video streams.</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a:lnSpc>
                <a:spcPct val="115000"/>
              </a:lnSpc>
              <a:spcAft>
                <a:spcPts val="1333"/>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457189" indent="-457189" algn="just">
              <a:lnSpc>
                <a:spcPct val="115000"/>
              </a:lnSpc>
              <a:buFont typeface="Symbol" panose="05050102010706020507" pitchFamily="18" charset="2"/>
              <a:buChar char=""/>
            </a:pPr>
            <a:r>
              <a:rPr lang="en-US" sz="1600" u="sng" dirty="0">
                <a:latin typeface="Times New Roman" panose="02020603050405020304" pitchFamily="18" charset="0"/>
                <a:ea typeface="Arial Black" panose="020B0A04020102020204" pitchFamily="34" charset="0"/>
                <a:cs typeface="Arial Black" panose="020B0A04020102020204" pitchFamily="34" charset="0"/>
              </a:rPr>
              <a:t>YOLO (You Only Look Once):</a:t>
            </a:r>
            <a:r>
              <a:rPr lang="en-US" sz="1600" dirty="0">
                <a:latin typeface="Times New Roman" panose="02020603050405020304" pitchFamily="18" charset="0"/>
                <a:ea typeface="Arial Black" panose="020B0A04020102020204" pitchFamily="34" charset="0"/>
                <a:cs typeface="Arial Black" panose="020B0A04020102020204" pitchFamily="34" charset="0"/>
              </a:rPr>
              <a:t> A state-of-the-art object detection algorithm that allows real-time detection of faces in the video feed. We used a pre-trained YOLO model to detect the presence of human face and objects. We have used</a:t>
            </a:r>
            <a:r>
              <a:rPr lang="en-US" sz="1600" b="1" dirty="0">
                <a:latin typeface="Times New Roman" panose="02020603050405020304" pitchFamily="18" charset="0"/>
                <a:ea typeface="Arial Black" panose="020B0A04020102020204" pitchFamily="34" charset="0"/>
                <a:cs typeface="Arial Black" panose="020B0A04020102020204" pitchFamily="34" charset="0"/>
              </a:rPr>
              <a:t> yolov8l </a:t>
            </a:r>
            <a:r>
              <a:rPr lang="en-US" sz="1600" dirty="0">
                <a:latin typeface="Times New Roman" panose="02020603050405020304" pitchFamily="18" charset="0"/>
                <a:ea typeface="Arial Black" panose="020B0A04020102020204" pitchFamily="34" charset="0"/>
                <a:cs typeface="Arial Black" panose="020B0A04020102020204" pitchFamily="34" charset="0"/>
              </a:rPr>
              <a:t>model in our project.</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endParaRPr lang="en-IN" sz="1600" dirty="0"/>
          </a:p>
        </p:txBody>
      </p:sp>
    </p:spTree>
    <p:extLst>
      <p:ext uri="{BB962C8B-B14F-4D97-AF65-F5344CB8AC3E}">
        <p14:creationId xmlns:p14="http://schemas.microsoft.com/office/powerpoint/2010/main" val="29841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960001" y="593367"/>
            <a:ext cx="4909577" cy="538749"/>
          </a:xfrm>
          <a:prstGeom prst="rect">
            <a:avLst/>
          </a:prstGeom>
        </p:spPr>
        <p:txBody>
          <a:bodyPr spcFirstLastPara="1" wrap="square" lIns="121900" tIns="121900" rIns="121900" bIns="121900" anchor="t" anchorCtr="0">
            <a:noAutofit/>
          </a:bodyPr>
          <a:lstStyle/>
          <a:p>
            <a:pPr algn="l"/>
            <a:r>
              <a:rPr lang="en" sz="2133" dirty="0">
                <a:highlight>
                  <a:srgbClr val="00FFFF"/>
                </a:highlight>
                <a:latin typeface="Times New Roman" panose="02020603050405020304" pitchFamily="18" charset="0"/>
                <a:cs typeface="Times New Roman" panose="02020603050405020304" pitchFamily="18" charset="0"/>
              </a:rPr>
              <a:t>Face/object Detection Algorithm:</a:t>
            </a:r>
            <a:endParaRPr sz="2133" dirty="0">
              <a:highlight>
                <a:srgbClr val="00FFFF"/>
              </a:highlight>
              <a:latin typeface="Times New Roman" panose="02020603050405020304" pitchFamily="18" charset="0"/>
              <a:cs typeface="Times New Roman" panose="02020603050405020304" pitchFamily="18" charset="0"/>
            </a:endParaRPr>
          </a:p>
        </p:txBody>
      </p:sp>
      <p:sp>
        <p:nvSpPr>
          <p:cNvPr id="324" name="Google Shape;324;p31"/>
          <p:cNvSpPr txBox="1">
            <a:spLocks noGrp="1"/>
          </p:cNvSpPr>
          <p:nvPr>
            <p:ph type="sldNum" idx="12"/>
          </p:nvPr>
        </p:nvSpPr>
        <p:spPr>
          <a:xfrm>
            <a:off x="5730200" y="6137167"/>
            <a:ext cx="731600" cy="444800"/>
          </a:xfrm>
          <a:prstGeom prst="rect">
            <a:avLst/>
          </a:prstGeom>
        </p:spPr>
        <p:txBody>
          <a:bodyPr spcFirstLastPara="1" wrap="square" lIns="121900" tIns="121900" rIns="121900" bIns="121900" anchor="t" anchorCtr="0">
            <a:noAutofit/>
          </a:bodyPr>
          <a:lstStyle/>
          <a:p>
            <a:fld id="{00000000-1234-1234-1234-123412341234}" type="slidenum">
              <a:rPr lang="en"/>
              <a:pPr/>
              <a:t>13</a:t>
            </a:fld>
            <a:endParaRPr/>
          </a:p>
        </p:txBody>
      </p:sp>
      <p:sp>
        <p:nvSpPr>
          <p:cNvPr id="41" name="TextBox 40">
            <a:extLst>
              <a:ext uri="{FF2B5EF4-FFF2-40B4-BE49-F238E27FC236}">
                <a16:creationId xmlns:a16="http://schemas.microsoft.com/office/drawing/2014/main" id="{C947BC7B-0F1A-6C54-29BD-2226CDDFBCA0}"/>
              </a:ext>
            </a:extLst>
          </p:cNvPr>
          <p:cNvSpPr txBox="1"/>
          <p:nvPr/>
        </p:nvSpPr>
        <p:spPr>
          <a:xfrm>
            <a:off x="896982" y="1249397"/>
            <a:ext cx="6148252" cy="1323439"/>
          </a:xfrm>
          <a:prstGeom prst="rect">
            <a:avLst/>
          </a:prstGeom>
          <a:noFill/>
        </p:spPr>
        <p:txBody>
          <a:bodyPr wrap="square">
            <a:spAutoFit/>
          </a:bodyPr>
          <a:lstStyle/>
          <a:p>
            <a:pPr lvl="1">
              <a:buFont typeface="Arial" panose="020B0604020202020204" pitchFamily="34" charset="0"/>
              <a:buChar char="•"/>
            </a:pPr>
            <a:r>
              <a:rPr lang="en-US" sz="1600" dirty="0"/>
              <a:t> We have used </a:t>
            </a:r>
            <a:r>
              <a:rPr lang="en-US" sz="1600" b="1" dirty="0"/>
              <a:t>CNN-based Detectors (YOLO)</a:t>
            </a:r>
          </a:p>
          <a:p>
            <a:endParaRPr lang="en-US" sz="1600" dirty="0"/>
          </a:p>
          <a:p>
            <a:pPr marL="990575" lvl="1" indent="-380990">
              <a:buFont typeface="Arial" panose="020B0604020202020204" pitchFamily="34" charset="0"/>
              <a:buChar char="•"/>
            </a:pPr>
            <a:r>
              <a:rPr lang="en-US" sz="1600" dirty="0"/>
              <a:t>High accuracy; suitable for real-time face detection.</a:t>
            </a:r>
          </a:p>
          <a:p>
            <a:pPr marL="990575" lvl="1" indent="-380990">
              <a:buFont typeface="Arial" panose="020B0604020202020204" pitchFamily="34" charset="0"/>
              <a:buChar char="•"/>
            </a:pPr>
            <a:r>
              <a:rPr lang="en-US" sz="1600" b="1" dirty="0"/>
              <a:t>YOLO</a:t>
            </a:r>
            <a:r>
              <a:rPr lang="en-US" sz="1600" dirty="0"/>
              <a:t> is commonly used in smart surveillance for detecting multiple faces simultaneously.</a:t>
            </a:r>
          </a:p>
        </p:txBody>
      </p:sp>
      <p:sp>
        <p:nvSpPr>
          <p:cNvPr id="43" name="Arrow: Right 42">
            <a:extLst>
              <a:ext uri="{FF2B5EF4-FFF2-40B4-BE49-F238E27FC236}">
                <a16:creationId xmlns:a16="http://schemas.microsoft.com/office/drawing/2014/main" id="{073BE681-DE0D-4B2F-FC46-8AA71D8F7DB1}"/>
              </a:ext>
            </a:extLst>
          </p:cNvPr>
          <p:cNvSpPr/>
          <p:nvPr/>
        </p:nvSpPr>
        <p:spPr>
          <a:xfrm>
            <a:off x="5869578" y="1384661"/>
            <a:ext cx="1654668" cy="1393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4" name="TextBox 43">
            <a:extLst>
              <a:ext uri="{FF2B5EF4-FFF2-40B4-BE49-F238E27FC236}">
                <a16:creationId xmlns:a16="http://schemas.microsoft.com/office/drawing/2014/main" id="{5E63D010-E467-9AFC-3F67-6C6744ED9322}"/>
              </a:ext>
            </a:extLst>
          </p:cNvPr>
          <p:cNvSpPr txBox="1"/>
          <p:nvPr/>
        </p:nvSpPr>
        <p:spPr>
          <a:xfrm>
            <a:off x="7698380" y="1269665"/>
            <a:ext cx="4014649" cy="338554"/>
          </a:xfrm>
          <a:prstGeom prst="rect">
            <a:avLst/>
          </a:prstGeom>
          <a:noFill/>
        </p:spPr>
        <p:txBody>
          <a:bodyPr wrap="square" rtlCol="0">
            <a:spAutoFit/>
          </a:bodyPr>
          <a:lstStyle/>
          <a:p>
            <a:r>
              <a:rPr lang="en-IN" sz="1600" b="1" dirty="0"/>
              <a:t>YOLO stands for You Only Look Once</a:t>
            </a:r>
          </a:p>
        </p:txBody>
      </p:sp>
      <p:sp>
        <p:nvSpPr>
          <p:cNvPr id="45" name="TextBox 44">
            <a:extLst>
              <a:ext uri="{FF2B5EF4-FFF2-40B4-BE49-F238E27FC236}">
                <a16:creationId xmlns:a16="http://schemas.microsoft.com/office/drawing/2014/main" id="{240A6084-E14A-FB31-D59A-6EA0A1C604C3}"/>
              </a:ext>
            </a:extLst>
          </p:cNvPr>
          <p:cNvSpPr txBox="1"/>
          <p:nvPr/>
        </p:nvSpPr>
        <p:spPr>
          <a:xfrm>
            <a:off x="896981" y="3429000"/>
            <a:ext cx="10467704" cy="2268826"/>
          </a:xfrm>
          <a:prstGeom prst="rect">
            <a:avLst/>
          </a:prstGeom>
          <a:noFill/>
        </p:spPr>
        <p:txBody>
          <a:bodyPr wrap="square" rtlCol="0">
            <a:spAutoFit/>
          </a:bodyPr>
          <a:lstStyle/>
          <a:p>
            <a:pPr marL="228594" indent="-228594" algn="just">
              <a:lnSpc>
                <a:spcPct val="150000"/>
              </a:lnSpc>
              <a:buFont typeface="Arial" panose="020B0604020202020204" pitchFamily="34" charset="0"/>
              <a:buChar char="•"/>
            </a:pPr>
            <a:r>
              <a:rPr lang="en-IN" sz="1600" dirty="0">
                <a:latin typeface="Times New Roman" panose="02020603050405020304" pitchFamily="18" charset="0"/>
                <a:ea typeface="Arial Black" panose="020B0A04020102020204" pitchFamily="34" charset="0"/>
                <a:cs typeface="Arial Black" panose="020B0A04020102020204" pitchFamily="34" charset="0"/>
              </a:rPr>
              <a:t>Single Pass Detection: Unlike traditional methods that apply a classifier to multiple regions of an image, YOLO divides the image into a grid and predicts bounding boxes and class probabilities for each grid cell in a single pass.</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228594" indent="-228594" algn="just">
              <a:lnSpc>
                <a:spcPct val="150000"/>
              </a:lnSpc>
              <a:buFont typeface="Arial" panose="020B0604020202020204" pitchFamily="34" charset="0"/>
              <a:buChar char="•"/>
            </a:pPr>
            <a:r>
              <a:rPr lang="en-IN" sz="1600" dirty="0">
                <a:latin typeface="Times New Roman" panose="02020603050405020304" pitchFamily="18" charset="0"/>
                <a:ea typeface="Arial Black" panose="020B0A04020102020204" pitchFamily="34" charset="0"/>
                <a:cs typeface="Arial Black" panose="020B0A04020102020204" pitchFamily="34" charset="0"/>
              </a:rPr>
              <a:t>Fast and Efficient: YOLO is designed to be fast and efficient, making it suitable for real-time applications.</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228594" indent="-228594" algn="just">
              <a:lnSpc>
                <a:spcPct val="150000"/>
              </a:lnSpc>
              <a:buFont typeface="Arial" panose="020B0604020202020204" pitchFamily="34" charset="0"/>
              <a:buChar char="•"/>
            </a:pPr>
            <a:r>
              <a:rPr lang="en-IN" sz="1600" dirty="0">
                <a:latin typeface="Times New Roman" panose="02020603050405020304" pitchFamily="18" charset="0"/>
                <a:ea typeface="Arial Black" panose="020B0A04020102020204" pitchFamily="34" charset="0"/>
                <a:cs typeface="Arial Black" panose="020B0A04020102020204" pitchFamily="34" charset="0"/>
              </a:rPr>
              <a:t>End-to-End Training: The entire model is trained end-to-end to predict both bounding boxes and class probabilities directly from the image pixels.</a:t>
            </a:r>
            <a:endParaRPr lang="en-IN" sz="1600" dirty="0">
              <a:latin typeface="Arial Black" panose="020B0A04020102020204" pitchFamily="34" charset="0"/>
              <a:ea typeface="Arial Black" panose="020B0A04020102020204" pitchFamily="34" charset="0"/>
              <a:cs typeface="Arial Black" panose="020B0A04020102020204" pitchFamily="34" charset="0"/>
            </a:endParaRPr>
          </a:p>
          <a:p>
            <a:pPr marL="228594" indent="-228594" algn="just">
              <a:lnSpc>
                <a:spcPct val="150000"/>
              </a:lnSpc>
              <a:buFont typeface="Arial" panose="020B0604020202020204" pitchFamily="34" charset="0"/>
              <a:buChar char="•"/>
            </a:pPr>
            <a:r>
              <a:rPr lang="en-IN" sz="1600" dirty="0">
                <a:latin typeface="Times New Roman" panose="02020603050405020304" pitchFamily="18" charset="0"/>
                <a:ea typeface="Arial Black" panose="020B0A04020102020204" pitchFamily="34" charset="0"/>
                <a:cs typeface="Arial Black" panose="020B0A04020102020204" pitchFamily="34" charset="0"/>
              </a:rPr>
              <a:t>High Accuracy: YOLO achieves high accuracy in detecting objects, even in complex scenes</a:t>
            </a:r>
            <a:endParaRPr lang="en-IN" sz="2400" dirty="0"/>
          </a:p>
        </p:txBody>
      </p:sp>
      <p:sp>
        <p:nvSpPr>
          <p:cNvPr id="46" name="Google Shape;305;p31">
            <a:extLst>
              <a:ext uri="{FF2B5EF4-FFF2-40B4-BE49-F238E27FC236}">
                <a16:creationId xmlns:a16="http://schemas.microsoft.com/office/drawing/2014/main" id="{D8DFB0B8-2B2B-D43B-E3E1-280069D8FD5B}"/>
              </a:ext>
            </a:extLst>
          </p:cNvPr>
          <p:cNvSpPr txBox="1">
            <a:spLocks/>
          </p:cNvSpPr>
          <p:nvPr/>
        </p:nvSpPr>
        <p:spPr>
          <a:xfrm>
            <a:off x="1029668" y="2890251"/>
            <a:ext cx="4909577" cy="5387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IN" sz="2133" b="0" dirty="0">
                <a:latin typeface="Times New Roman" panose="02020603050405020304" pitchFamily="18" charset="0"/>
                <a:cs typeface="Times New Roman" panose="02020603050405020304" pitchFamily="18" charset="0"/>
              </a:rPr>
              <a:t>How YOLO works: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a:extLst>
            <a:ext uri="{FF2B5EF4-FFF2-40B4-BE49-F238E27FC236}">
              <a16:creationId xmlns:a16="http://schemas.microsoft.com/office/drawing/2014/main" id="{26F078EE-02E8-E10D-3736-65F9D8067BFE}"/>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52B236CF-7230-4AED-BE71-66B57728B859}"/>
              </a:ext>
            </a:extLst>
          </p:cNvPr>
          <p:cNvSpPr txBox="1"/>
          <p:nvPr/>
        </p:nvSpPr>
        <p:spPr>
          <a:xfrm>
            <a:off x="731690" y="573682"/>
            <a:ext cx="10894253" cy="3334118"/>
          </a:xfrm>
          <a:prstGeom prst="rect">
            <a:avLst/>
          </a:prstGeom>
          <a:noFill/>
        </p:spPr>
        <p:txBody>
          <a:bodyPr wrap="square" rtlCol="0">
            <a:spAutoFit/>
          </a:bodyPr>
          <a:lstStyle/>
          <a:p>
            <a:pPr marL="380990" indent="-380990">
              <a:buFont typeface="Arial" panose="020B0604020202020204" pitchFamily="34" charset="0"/>
              <a:buChar char="•"/>
            </a:pPr>
            <a:r>
              <a:rPr lang="en-US" sz="2133" b="1" dirty="0">
                <a:latin typeface="Times New Roman" panose="02020603050405020304" pitchFamily="18" charset="0"/>
                <a:ea typeface="Arial Black" panose="020B0A04020102020204" pitchFamily="34" charset="0"/>
                <a:cs typeface="Arial Black" panose="020B0A04020102020204" pitchFamily="34" charset="0"/>
              </a:rPr>
              <a:t>CUDA Deep Neural Network (</a:t>
            </a:r>
            <a:r>
              <a:rPr lang="en-US" sz="2133" b="1" dirty="0" err="1">
                <a:latin typeface="Times New Roman" panose="02020603050405020304" pitchFamily="18" charset="0"/>
                <a:ea typeface="Arial Black" panose="020B0A04020102020204" pitchFamily="34" charset="0"/>
                <a:cs typeface="Arial Black" panose="020B0A04020102020204" pitchFamily="34" charset="0"/>
              </a:rPr>
              <a:t>cuDNN</a:t>
            </a:r>
            <a:r>
              <a:rPr lang="en-US" sz="2133" b="1" dirty="0">
                <a:latin typeface="Times New Roman" panose="02020603050405020304" pitchFamily="18" charset="0"/>
                <a:ea typeface="Arial Black" panose="020B0A04020102020204" pitchFamily="34" charset="0"/>
                <a:cs typeface="Arial Black" panose="020B0A04020102020204" pitchFamily="34" charset="0"/>
              </a:rPr>
              <a:t>): </a:t>
            </a:r>
          </a:p>
          <a:p>
            <a:endParaRPr lang="en-US" sz="2133" u="sng" dirty="0">
              <a:latin typeface="Times New Roman" panose="02020603050405020304" pitchFamily="18" charset="0"/>
              <a:ea typeface="Arial Black" panose="020B0A04020102020204" pitchFamily="34" charset="0"/>
              <a:cs typeface="Arial Black" panose="020B0A04020102020204" pitchFamily="34" charset="0"/>
            </a:endParaRPr>
          </a:p>
          <a:p>
            <a:pPr algn="just"/>
            <a:r>
              <a:rPr lang="en-US" sz="2400" dirty="0">
                <a:latin typeface="Times New Roman" panose="02020603050405020304" pitchFamily="18" charset="0"/>
                <a:ea typeface="Arial Black" panose="020B0A04020102020204" pitchFamily="34" charset="0"/>
                <a:cs typeface="Arial Black" panose="020B0A04020102020204" pitchFamily="34" charset="0"/>
              </a:rPr>
              <a:t>It is a GPU-accelerated library developed by NVIDIA. It provides highly optimized implementations for standard routines used in deep neural networks, such as forward and backward convolution, attention, matrix multiplication (</a:t>
            </a:r>
            <a:r>
              <a:rPr lang="en-US" sz="2400" dirty="0" err="1">
                <a:latin typeface="Times New Roman" panose="02020603050405020304" pitchFamily="18" charset="0"/>
                <a:ea typeface="Arial Black" panose="020B0A04020102020204" pitchFamily="34" charset="0"/>
                <a:cs typeface="Arial Black" panose="020B0A04020102020204" pitchFamily="34" charset="0"/>
              </a:rPr>
              <a:t>matmul</a:t>
            </a:r>
            <a:r>
              <a:rPr lang="en-US" sz="2400" dirty="0">
                <a:latin typeface="Times New Roman" panose="02020603050405020304" pitchFamily="18" charset="0"/>
                <a:ea typeface="Arial Black" panose="020B0A04020102020204" pitchFamily="34" charset="0"/>
                <a:cs typeface="Arial Black" panose="020B0A04020102020204" pitchFamily="34" charset="0"/>
              </a:rPr>
              <a:t>), pooling, and normalization. </a:t>
            </a:r>
            <a:r>
              <a:rPr lang="en-US" sz="2400" dirty="0" err="1">
                <a:latin typeface="Times New Roman" panose="02020603050405020304" pitchFamily="18" charset="0"/>
                <a:ea typeface="Arial Black" panose="020B0A04020102020204" pitchFamily="34" charset="0"/>
                <a:cs typeface="Arial Black" panose="020B0A04020102020204" pitchFamily="34" charset="0"/>
              </a:rPr>
              <a:t>cuDNNis</a:t>
            </a:r>
            <a:r>
              <a:rPr lang="en-US" sz="2400" dirty="0">
                <a:latin typeface="Times New Roman" panose="02020603050405020304" pitchFamily="18" charset="0"/>
                <a:ea typeface="Arial Black" panose="020B0A04020102020204" pitchFamily="34" charset="0"/>
                <a:cs typeface="Arial Black" panose="020B0A04020102020204" pitchFamily="34" charset="0"/>
              </a:rPr>
              <a:t> widely used in deep learning frameworks to speed up training and inference, making it an essential tool for tasks like computer vision, conversational AI, and recommendation </a:t>
            </a:r>
            <a:r>
              <a:rPr lang="en-US" sz="2400" dirty="0" err="1">
                <a:latin typeface="Times New Roman" panose="02020603050405020304" pitchFamily="18" charset="0"/>
                <a:ea typeface="Arial Black" panose="020B0A04020102020204" pitchFamily="34" charset="0"/>
                <a:cs typeface="Arial Black" panose="020B0A04020102020204" pitchFamily="34" charset="0"/>
              </a:rPr>
              <a:t>systems.We</a:t>
            </a:r>
            <a:r>
              <a:rPr lang="en-US" sz="2400" dirty="0">
                <a:latin typeface="Times New Roman" panose="02020603050405020304" pitchFamily="18" charset="0"/>
                <a:ea typeface="Arial Black" panose="020B0A04020102020204" pitchFamily="34" charset="0"/>
                <a:cs typeface="Arial Black" panose="020B0A04020102020204" pitchFamily="34" charset="0"/>
              </a:rPr>
              <a:t> have to install </a:t>
            </a:r>
            <a:r>
              <a:rPr lang="en-US" sz="2400" dirty="0" err="1">
                <a:latin typeface="Times New Roman" panose="02020603050405020304" pitchFamily="18" charset="0"/>
                <a:ea typeface="Arial Black" panose="020B0A04020102020204" pitchFamily="34" charset="0"/>
                <a:cs typeface="Arial Black" panose="020B0A04020102020204" pitchFamily="34" charset="0"/>
              </a:rPr>
              <a:t>nvidia</a:t>
            </a:r>
            <a:r>
              <a:rPr lang="en-US" sz="2400" dirty="0">
                <a:latin typeface="Times New Roman" panose="02020603050405020304" pitchFamily="18" charset="0"/>
                <a:ea typeface="Arial Black" panose="020B0A04020102020204" pitchFamily="34" charset="0"/>
                <a:cs typeface="Arial Black" panose="020B0A04020102020204" pitchFamily="34" charset="0"/>
              </a:rPr>
              <a:t> toolkit and its latest driver version for utilizing the efficiency. We used </a:t>
            </a:r>
            <a:r>
              <a:rPr lang="en-US" sz="2400" dirty="0" err="1">
                <a:latin typeface="Times New Roman" panose="02020603050405020304" pitchFamily="18" charset="0"/>
                <a:ea typeface="Arial Black" panose="020B0A04020102020204" pitchFamily="34" charset="0"/>
                <a:cs typeface="Arial Black" panose="020B0A04020102020204" pitchFamily="34" charset="0"/>
              </a:rPr>
              <a:t>cuda</a:t>
            </a:r>
            <a:r>
              <a:rPr lang="en-US" sz="2400" dirty="0">
                <a:latin typeface="Times New Roman" panose="02020603050405020304" pitchFamily="18" charset="0"/>
                <a:ea typeface="Arial Black" panose="020B0A04020102020204" pitchFamily="34" charset="0"/>
                <a:cs typeface="Arial Black" panose="020B0A04020102020204" pitchFamily="34" charset="0"/>
              </a:rPr>
              <a:t> version 12.7 in the project.</a:t>
            </a:r>
            <a:endParaRPr lang="en-IN" sz="2400" dirty="0"/>
          </a:p>
        </p:txBody>
      </p:sp>
      <p:pic>
        <p:nvPicPr>
          <p:cNvPr id="43" name="Picture 42">
            <a:extLst>
              <a:ext uri="{FF2B5EF4-FFF2-40B4-BE49-F238E27FC236}">
                <a16:creationId xmlns:a16="http://schemas.microsoft.com/office/drawing/2014/main" id="{EF84E448-5FBC-E530-458C-686BE16C1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433" y="4037596"/>
            <a:ext cx="5930272" cy="2246722"/>
          </a:xfrm>
          <a:prstGeom prst="rect">
            <a:avLst/>
          </a:prstGeom>
        </p:spPr>
      </p:pic>
    </p:spTree>
    <p:extLst>
      <p:ext uri="{BB962C8B-B14F-4D97-AF65-F5344CB8AC3E}">
        <p14:creationId xmlns:p14="http://schemas.microsoft.com/office/powerpoint/2010/main" val="148725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a:extLst>
            <a:ext uri="{FF2B5EF4-FFF2-40B4-BE49-F238E27FC236}">
              <a16:creationId xmlns:a16="http://schemas.microsoft.com/office/drawing/2014/main" id="{3A1E89CC-C5E4-1EFE-7FB7-E5AF83A3498B}"/>
            </a:ext>
          </a:extLst>
        </p:cNvPr>
        <p:cNvGrpSpPr/>
        <p:nvPr/>
      </p:nvGrpSpPr>
      <p:grpSpPr>
        <a:xfrm>
          <a:off x="0" y="0"/>
          <a:ext cx="0" cy="0"/>
          <a:chOff x="0" y="0"/>
          <a:chExt cx="0" cy="0"/>
        </a:xfrm>
      </p:grpSpPr>
      <p:sp>
        <p:nvSpPr>
          <p:cNvPr id="41" name="object 2">
            <a:extLst>
              <a:ext uri="{FF2B5EF4-FFF2-40B4-BE49-F238E27FC236}">
                <a16:creationId xmlns:a16="http://schemas.microsoft.com/office/drawing/2014/main" id="{DAB98894-B6C1-A4DC-AFA8-DE7BCB5A4E45}"/>
              </a:ext>
            </a:extLst>
          </p:cNvPr>
          <p:cNvSpPr txBox="1">
            <a:spLocks noGrp="1"/>
          </p:cNvSpPr>
          <p:nvPr>
            <p:ph type="title"/>
          </p:nvPr>
        </p:nvSpPr>
        <p:spPr>
          <a:xfrm>
            <a:off x="692059" y="704348"/>
            <a:ext cx="4620475" cy="461729"/>
          </a:xfrm>
          <a:prstGeom prst="rect">
            <a:avLst/>
          </a:prstGeom>
        </p:spPr>
        <p:txBody>
          <a:bodyPr spcFirstLastPara="1" vert="horz" wrap="square" lIns="0" tIns="25400" rIns="0" bIns="0" rtlCol="0" anchor="t" anchorCtr="0">
            <a:spAutoFit/>
          </a:bodyPr>
          <a:lstStyle/>
          <a:p>
            <a:pPr marL="25399">
              <a:spcBef>
                <a:spcPts val="200"/>
              </a:spcBef>
            </a:pPr>
            <a:r>
              <a:rPr sz="2667" dirty="0">
                <a:solidFill>
                  <a:srgbClr val="030303"/>
                </a:solidFill>
                <a:latin typeface="Calibri"/>
                <a:cs typeface="Calibri"/>
              </a:rPr>
              <a:t>Real-time</a:t>
            </a:r>
            <a:r>
              <a:rPr sz="2667" spc="551" dirty="0">
                <a:solidFill>
                  <a:srgbClr val="030303"/>
                </a:solidFill>
                <a:latin typeface="Calibri"/>
                <a:cs typeface="Calibri"/>
              </a:rPr>
              <a:t> </a:t>
            </a:r>
            <a:r>
              <a:rPr sz="2667" dirty="0">
                <a:solidFill>
                  <a:srgbClr val="050505"/>
                </a:solidFill>
                <a:latin typeface="Calibri"/>
                <a:cs typeface="Calibri"/>
              </a:rPr>
              <a:t>Notification</a:t>
            </a:r>
            <a:r>
              <a:rPr sz="2667" spc="640" dirty="0">
                <a:solidFill>
                  <a:srgbClr val="050505"/>
                </a:solidFill>
                <a:latin typeface="Calibri"/>
                <a:cs typeface="Calibri"/>
              </a:rPr>
              <a:t> </a:t>
            </a:r>
            <a:r>
              <a:rPr sz="2667" spc="-20" dirty="0">
                <a:solidFill>
                  <a:srgbClr val="050505"/>
                </a:solidFill>
                <a:latin typeface="Calibri"/>
                <a:cs typeface="Calibri"/>
              </a:rPr>
              <a:t>System</a:t>
            </a:r>
            <a:endParaRPr sz="2667" dirty="0">
              <a:latin typeface="Calibri"/>
              <a:cs typeface="Calibri"/>
            </a:endParaRPr>
          </a:p>
        </p:txBody>
      </p:sp>
      <p:sp>
        <p:nvSpPr>
          <p:cNvPr id="42" name="object 4">
            <a:extLst>
              <a:ext uri="{FF2B5EF4-FFF2-40B4-BE49-F238E27FC236}">
                <a16:creationId xmlns:a16="http://schemas.microsoft.com/office/drawing/2014/main" id="{C10F0717-D182-5A75-984C-15AD63C238FF}"/>
              </a:ext>
            </a:extLst>
          </p:cNvPr>
          <p:cNvSpPr txBox="1"/>
          <p:nvPr/>
        </p:nvSpPr>
        <p:spPr>
          <a:xfrm>
            <a:off x="7679957" y="1358375"/>
            <a:ext cx="3957320" cy="1437382"/>
          </a:xfrm>
          <a:prstGeom prst="rect">
            <a:avLst/>
          </a:prstGeom>
        </p:spPr>
        <p:txBody>
          <a:bodyPr vert="horz" wrap="square" lIns="0" tIns="158751" rIns="0" bIns="0" rtlCol="0">
            <a:spAutoFit/>
          </a:bodyPr>
          <a:lstStyle/>
          <a:p>
            <a:pPr marL="27939" defTabSz="1828754">
              <a:spcBef>
                <a:spcPts val="1251"/>
              </a:spcBef>
            </a:pPr>
            <a:r>
              <a:rPr sz="2100" kern="0" spc="20" dirty="0">
                <a:solidFill>
                  <a:srgbClr val="050505"/>
                </a:solidFill>
                <a:latin typeface="Calibri"/>
                <a:cs typeface="Calibri"/>
              </a:rPr>
              <a:t>Audible</a:t>
            </a:r>
            <a:r>
              <a:rPr sz="2100" kern="0" spc="311" dirty="0">
                <a:solidFill>
                  <a:srgbClr val="050505"/>
                </a:solidFill>
                <a:latin typeface="Calibri"/>
                <a:cs typeface="Calibri"/>
              </a:rPr>
              <a:t> </a:t>
            </a:r>
            <a:r>
              <a:rPr sz="2100" kern="0" spc="20" dirty="0">
                <a:solidFill>
                  <a:srgbClr val="030303"/>
                </a:solidFill>
                <a:latin typeface="Calibri"/>
                <a:cs typeface="Calibri"/>
              </a:rPr>
              <a:t>Alarm</a:t>
            </a:r>
            <a:r>
              <a:rPr sz="2100" kern="0" spc="200" dirty="0">
                <a:solidFill>
                  <a:srgbClr val="030303"/>
                </a:solidFill>
                <a:latin typeface="Calibri"/>
                <a:cs typeface="Calibri"/>
              </a:rPr>
              <a:t> </a:t>
            </a:r>
            <a:r>
              <a:rPr sz="2100" kern="0" spc="-20" dirty="0">
                <a:solidFill>
                  <a:srgbClr val="050505"/>
                </a:solidFill>
                <a:latin typeface="Calibri"/>
                <a:cs typeface="Calibri"/>
              </a:rPr>
              <a:t>Feature</a:t>
            </a:r>
            <a:endParaRPr sz="2100" kern="0" dirty="0">
              <a:solidFill>
                <a:sysClr val="windowText" lastClr="000000"/>
              </a:solidFill>
              <a:latin typeface="Calibri"/>
              <a:cs typeface="Calibri"/>
            </a:endParaRPr>
          </a:p>
          <a:p>
            <a:pPr marL="25399" marR="10160" indent="1271" defTabSz="1828754">
              <a:lnSpc>
                <a:spcPct val="115300"/>
              </a:lnSpc>
              <a:spcBef>
                <a:spcPts val="551"/>
              </a:spcBef>
            </a:pPr>
            <a:r>
              <a:rPr sz="1700" kern="0" spc="-111" dirty="0">
                <a:solidFill>
                  <a:srgbClr val="050505"/>
                </a:solidFill>
                <a:latin typeface="Arial MT"/>
                <a:cs typeface="Arial MT"/>
              </a:rPr>
              <a:t>An</a:t>
            </a:r>
            <a:r>
              <a:rPr sz="1700" kern="0" spc="-80" dirty="0">
                <a:solidFill>
                  <a:srgbClr val="050505"/>
                </a:solidFill>
                <a:latin typeface="Arial MT"/>
                <a:cs typeface="Arial MT"/>
              </a:rPr>
              <a:t> audible</a:t>
            </a:r>
            <a:r>
              <a:rPr sz="1700" kern="0" spc="-111" dirty="0">
                <a:solidFill>
                  <a:srgbClr val="050505"/>
                </a:solidFill>
                <a:latin typeface="Arial MT"/>
                <a:cs typeface="Arial MT"/>
              </a:rPr>
              <a:t> </a:t>
            </a:r>
            <a:r>
              <a:rPr sz="1700" kern="0" spc="-60" dirty="0">
                <a:solidFill>
                  <a:srgbClr val="050505"/>
                </a:solidFill>
                <a:latin typeface="Arial MT"/>
                <a:cs typeface="Arial MT"/>
              </a:rPr>
              <a:t>buzzer</a:t>
            </a:r>
            <a:r>
              <a:rPr sz="1700" kern="0" spc="60" dirty="0">
                <a:solidFill>
                  <a:srgbClr val="050505"/>
                </a:solidFill>
                <a:latin typeface="Arial MT"/>
                <a:cs typeface="Arial MT"/>
              </a:rPr>
              <a:t> </a:t>
            </a:r>
            <a:r>
              <a:rPr sz="1700" kern="0" spc="-51" dirty="0">
                <a:solidFill>
                  <a:sysClr val="windowText" lastClr="000000"/>
                </a:solidFill>
                <a:latin typeface="Arial MT"/>
                <a:cs typeface="Arial MT"/>
              </a:rPr>
              <a:t>alerts</a:t>
            </a:r>
            <a:r>
              <a:rPr sz="1700" kern="0" dirty="0">
                <a:solidFill>
                  <a:sysClr val="windowText" lastClr="000000"/>
                </a:solidFill>
                <a:latin typeface="Arial MT"/>
                <a:cs typeface="Arial MT"/>
              </a:rPr>
              <a:t> </a:t>
            </a:r>
            <a:r>
              <a:rPr sz="1700" kern="0" spc="-80" dirty="0">
                <a:solidFill>
                  <a:sysClr val="windowText" lastClr="000000"/>
                </a:solidFill>
                <a:latin typeface="Arial MT"/>
                <a:cs typeface="Arial MT"/>
              </a:rPr>
              <a:t>users</a:t>
            </a:r>
            <a:r>
              <a:rPr sz="1700" kern="0" spc="-31" dirty="0">
                <a:solidFill>
                  <a:sysClr val="windowText" lastClr="000000"/>
                </a:solidFill>
                <a:latin typeface="Arial MT"/>
                <a:cs typeface="Arial MT"/>
              </a:rPr>
              <a:t> </a:t>
            </a:r>
            <a:r>
              <a:rPr sz="1700" kern="0" spc="-20" dirty="0">
                <a:solidFill>
                  <a:srgbClr val="080808"/>
                </a:solidFill>
                <a:latin typeface="Arial MT"/>
                <a:cs typeface="Arial MT"/>
              </a:rPr>
              <a:t>to</a:t>
            </a:r>
            <a:r>
              <a:rPr sz="1700" kern="0" spc="-60" dirty="0">
                <a:solidFill>
                  <a:srgbClr val="080808"/>
                </a:solidFill>
                <a:latin typeface="Arial MT"/>
                <a:cs typeface="Arial MT"/>
              </a:rPr>
              <a:t> </a:t>
            </a:r>
            <a:r>
              <a:rPr sz="1700" kern="0" spc="-60" dirty="0">
                <a:solidFill>
                  <a:srgbClr val="050505"/>
                </a:solidFill>
                <a:latin typeface="Arial MT"/>
                <a:cs typeface="Arial MT"/>
              </a:rPr>
              <a:t>immediate </a:t>
            </a:r>
            <a:r>
              <a:rPr sz="1700" kern="0" spc="-120" dirty="0">
                <a:solidFill>
                  <a:srgbClr val="070707"/>
                </a:solidFill>
                <a:latin typeface="Arial MT"/>
                <a:cs typeface="Arial MT"/>
              </a:rPr>
              <a:t>dangers,</a:t>
            </a:r>
            <a:r>
              <a:rPr sz="1700" kern="0" spc="-31" dirty="0">
                <a:solidFill>
                  <a:srgbClr val="070707"/>
                </a:solidFill>
                <a:latin typeface="Arial MT"/>
                <a:cs typeface="Arial MT"/>
              </a:rPr>
              <a:t> </a:t>
            </a:r>
            <a:r>
              <a:rPr sz="1700" kern="0" spc="-60" dirty="0">
                <a:solidFill>
                  <a:srgbClr val="050505"/>
                </a:solidFill>
                <a:latin typeface="Arial MT"/>
                <a:cs typeface="Arial MT"/>
              </a:rPr>
              <a:t>which</a:t>
            </a:r>
            <a:r>
              <a:rPr sz="1700" kern="0" dirty="0">
                <a:solidFill>
                  <a:srgbClr val="050505"/>
                </a:solidFill>
                <a:latin typeface="Arial MT"/>
                <a:cs typeface="Arial MT"/>
              </a:rPr>
              <a:t> </a:t>
            </a:r>
            <a:r>
              <a:rPr sz="1700" kern="0" spc="-111" dirty="0">
                <a:solidFill>
                  <a:srgbClr val="050505"/>
                </a:solidFill>
                <a:latin typeface="Arial MT"/>
                <a:cs typeface="Arial MT"/>
              </a:rPr>
              <a:t>enhances</a:t>
            </a:r>
            <a:r>
              <a:rPr sz="1700" kern="0" spc="11" dirty="0">
                <a:solidFill>
                  <a:srgbClr val="050505"/>
                </a:solidFill>
                <a:latin typeface="Arial MT"/>
                <a:cs typeface="Arial MT"/>
              </a:rPr>
              <a:t> </a:t>
            </a:r>
            <a:r>
              <a:rPr sz="1700" kern="0" dirty="0">
                <a:solidFill>
                  <a:srgbClr val="070707"/>
                </a:solidFill>
                <a:latin typeface="Arial MT"/>
                <a:cs typeface="Arial MT"/>
              </a:rPr>
              <a:t>lhe</a:t>
            </a:r>
            <a:r>
              <a:rPr sz="1700" kern="0" spc="-40" dirty="0">
                <a:solidFill>
                  <a:srgbClr val="070707"/>
                </a:solidFill>
                <a:latin typeface="Arial MT"/>
                <a:cs typeface="Arial MT"/>
              </a:rPr>
              <a:t> </a:t>
            </a:r>
            <a:r>
              <a:rPr sz="1700" kern="0" spc="-91" dirty="0">
                <a:solidFill>
                  <a:srgbClr val="070707"/>
                </a:solidFill>
                <a:latin typeface="Arial MT"/>
                <a:cs typeface="Arial MT"/>
              </a:rPr>
              <a:t>urgency</a:t>
            </a:r>
            <a:r>
              <a:rPr sz="1700" kern="0" spc="80" dirty="0">
                <a:solidFill>
                  <a:srgbClr val="070707"/>
                </a:solidFill>
                <a:latin typeface="Arial MT"/>
                <a:cs typeface="Arial MT"/>
              </a:rPr>
              <a:t> </a:t>
            </a:r>
            <a:r>
              <a:rPr sz="1700" kern="0" spc="-51" dirty="0">
                <a:solidFill>
                  <a:srgbClr val="050505"/>
                </a:solidFill>
                <a:latin typeface="Arial MT"/>
                <a:cs typeface="Arial MT"/>
              </a:rPr>
              <a:t>and </a:t>
            </a:r>
            <a:r>
              <a:rPr sz="1700" kern="0" spc="-60" dirty="0">
                <a:solidFill>
                  <a:srgbClr val="030303"/>
                </a:solidFill>
                <a:latin typeface="Arial MT"/>
                <a:cs typeface="Arial MT"/>
              </a:rPr>
              <a:t>prompts</a:t>
            </a:r>
            <a:r>
              <a:rPr sz="1700" kern="0" spc="-31" dirty="0">
                <a:solidFill>
                  <a:srgbClr val="030303"/>
                </a:solidFill>
                <a:latin typeface="Arial MT"/>
                <a:cs typeface="Arial MT"/>
              </a:rPr>
              <a:t> </a:t>
            </a:r>
            <a:r>
              <a:rPr sz="1700" kern="0" dirty="0">
                <a:solidFill>
                  <a:srgbClr val="070707"/>
                </a:solidFill>
                <a:latin typeface="Arial MT"/>
                <a:cs typeface="Arial MT"/>
              </a:rPr>
              <a:t>swift</a:t>
            </a:r>
            <a:r>
              <a:rPr sz="1700" kern="0" spc="11" dirty="0">
                <a:solidFill>
                  <a:srgbClr val="070707"/>
                </a:solidFill>
                <a:latin typeface="Arial MT"/>
                <a:cs typeface="Arial MT"/>
              </a:rPr>
              <a:t> </a:t>
            </a:r>
            <a:r>
              <a:rPr sz="1700" kern="0" spc="-60" dirty="0">
                <a:solidFill>
                  <a:srgbClr val="050505"/>
                </a:solidFill>
                <a:latin typeface="Arial MT"/>
                <a:cs typeface="Arial MT"/>
              </a:rPr>
              <a:t>action</a:t>
            </a:r>
            <a:r>
              <a:rPr sz="1700" kern="0" spc="-51" dirty="0">
                <a:solidFill>
                  <a:srgbClr val="050505"/>
                </a:solidFill>
                <a:latin typeface="Arial MT"/>
                <a:cs typeface="Arial MT"/>
              </a:rPr>
              <a:t> </a:t>
            </a:r>
            <a:r>
              <a:rPr sz="1700" kern="0" spc="-80" dirty="0">
                <a:solidFill>
                  <a:sysClr val="windowText" lastClr="000000"/>
                </a:solidFill>
                <a:latin typeface="Arial MT"/>
                <a:cs typeface="Arial MT"/>
              </a:rPr>
              <a:t>during</a:t>
            </a:r>
            <a:r>
              <a:rPr sz="1700" kern="0" spc="-40" dirty="0">
                <a:solidFill>
                  <a:sysClr val="windowText" lastClr="000000"/>
                </a:solidFill>
                <a:latin typeface="Arial MT"/>
                <a:cs typeface="Arial MT"/>
              </a:rPr>
              <a:t> </a:t>
            </a:r>
            <a:r>
              <a:rPr sz="1700" kern="0" spc="-100" dirty="0">
                <a:solidFill>
                  <a:srgbClr val="050505"/>
                </a:solidFill>
                <a:latin typeface="Arial MT"/>
                <a:cs typeface="Arial MT"/>
              </a:rPr>
              <a:t>an</a:t>
            </a:r>
            <a:r>
              <a:rPr sz="1700" kern="0" spc="-80" dirty="0">
                <a:solidFill>
                  <a:srgbClr val="050505"/>
                </a:solidFill>
                <a:latin typeface="Arial MT"/>
                <a:cs typeface="Arial MT"/>
              </a:rPr>
              <a:t> </a:t>
            </a:r>
            <a:r>
              <a:rPr sz="1700" kern="0" spc="-20" dirty="0">
                <a:solidFill>
                  <a:sysClr val="windowText" lastClr="000000"/>
                </a:solidFill>
                <a:latin typeface="Arial MT"/>
                <a:cs typeface="Arial MT"/>
              </a:rPr>
              <a:t>emergency</a:t>
            </a:r>
            <a:endParaRPr sz="1700" kern="0" dirty="0">
              <a:solidFill>
                <a:sysClr val="windowText" lastClr="000000"/>
              </a:solidFill>
              <a:latin typeface="Arial MT"/>
              <a:cs typeface="Arial MT"/>
            </a:endParaRPr>
          </a:p>
        </p:txBody>
      </p:sp>
      <p:sp>
        <p:nvSpPr>
          <p:cNvPr id="43" name="object 5">
            <a:extLst>
              <a:ext uri="{FF2B5EF4-FFF2-40B4-BE49-F238E27FC236}">
                <a16:creationId xmlns:a16="http://schemas.microsoft.com/office/drawing/2014/main" id="{D1F97842-FCE3-C6D4-F5F0-61143801BB51}"/>
              </a:ext>
            </a:extLst>
          </p:cNvPr>
          <p:cNvSpPr txBox="1"/>
          <p:nvPr/>
        </p:nvSpPr>
        <p:spPr>
          <a:xfrm>
            <a:off x="7679957" y="4297654"/>
            <a:ext cx="4292600" cy="1457130"/>
          </a:xfrm>
          <a:prstGeom prst="rect">
            <a:avLst/>
          </a:prstGeom>
        </p:spPr>
        <p:txBody>
          <a:bodyPr vert="horz" wrap="square" lIns="0" tIns="170180" rIns="0" bIns="0" rtlCol="0">
            <a:spAutoFit/>
          </a:bodyPr>
          <a:lstStyle/>
          <a:p>
            <a:pPr marL="25399" defTabSz="1828754">
              <a:spcBef>
                <a:spcPts val="1340"/>
              </a:spcBef>
            </a:pPr>
            <a:r>
              <a:rPr sz="2200" kern="0" dirty="0">
                <a:solidFill>
                  <a:srgbClr val="070707"/>
                </a:solidFill>
                <a:latin typeface="Calibri"/>
                <a:cs typeface="Calibri"/>
              </a:rPr>
              <a:t>Multi-faceted</a:t>
            </a:r>
            <a:r>
              <a:rPr sz="2200" kern="0" spc="251" dirty="0">
                <a:solidFill>
                  <a:srgbClr val="070707"/>
                </a:solidFill>
                <a:latin typeface="Calibri"/>
                <a:cs typeface="Calibri"/>
              </a:rPr>
              <a:t> </a:t>
            </a:r>
            <a:r>
              <a:rPr sz="2200" kern="0" spc="-20" dirty="0">
                <a:solidFill>
                  <a:srgbClr val="070707"/>
                </a:solidFill>
                <a:latin typeface="Calibri"/>
                <a:cs typeface="Calibri"/>
              </a:rPr>
              <a:t>Approach</a:t>
            </a:r>
            <a:endParaRPr sz="2200" kern="0" dirty="0">
              <a:solidFill>
                <a:sysClr val="windowText" lastClr="000000"/>
              </a:solidFill>
              <a:latin typeface="Calibri"/>
              <a:cs typeface="Calibri"/>
            </a:endParaRPr>
          </a:p>
          <a:p>
            <a:pPr marL="27939" marR="10160" indent="-3811" defTabSz="1828754">
              <a:lnSpc>
                <a:spcPct val="114100"/>
              </a:lnSpc>
              <a:spcBef>
                <a:spcPts val="600"/>
              </a:spcBef>
            </a:pPr>
            <a:r>
              <a:rPr sz="1700" kern="0" spc="-91" dirty="0">
                <a:solidFill>
                  <a:sysClr val="windowText" lastClr="000000"/>
                </a:solidFill>
                <a:latin typeface="Arial MT"/>
                <a:cs typeface="Arial MT"/>
              </a:rPr>
              <a:t>Combining</a:t>
            </a:r>
            <a:r>
              <a:rPr sz="1700" kern="0" spc="11" dirty="0">
                <a:solidFill>
                  <a:sysClr val="windowText" lastClr="000000"/>
                </a:solidFill>
                <a:latin typeface="Arial MT"/>
                <a:cs typeface="Arial MT"/>
              </a:rPr>
              <a:t> </a:t>
            </a:r>
            <a:r>
              <a:rPr sz="1700" kern="0" spc="-60" dirty="0">
                <a:solidFill>
                  <a:sysClr val="windowText" lastClr="000000"/>
                </a:solidFill>
                <a:latin typeface="Arial MT"/>
                <a:cs typeface="Arial MT"/>
              </a:rPr>
              <a:t>mobile</a:t>
            </a:r>
            <a:r>
              <a:rPr sz="1700" kern="0" spc="-20" dirty="0">
                <a:solidFill>
                  <a:sysClr val="windowText" lastClr="000000"/>
                </a:solidFill>
                <a:latin typeface="Arial MT"/>
                <a:cs typeface="Arial MT"/>
              </a:rPr>
              <a:t> </a:t>
            </a:r>
            <a:r>
              <a:rPr sz="1700" kern="0" spc="-80" dirty="0">
                <a:solidFill>
                  <a:sysClr val="windowText" lastClr="000000"/>
                </a:solidFill>
                <a:latin typeface="Arial MT"/>
                <a:cs typeface="Arial MT"/>
              </a:rPr>
              <a:t>alerts,</a:t>
            </a:r>
            <a:r>
              <a:rPr sz="1700" kern="0" spc="-71" dirty="0">
                <a:solidFill>
                  <a:sysClr val="windowText" lastClr="000000"/>
                </a:solidFill>
                <a:latin typeface="Arial MT"/>
                <a:cs typeface="Arial MT"/>
              </a:rPr>
              <a:t> audible</a:t>
            </a:r>
            <a:r>
              <a:rPr sz="1700" kern="0" spc="40" dirty="0">
                <a:solidFill>
                  <a:sysClr val="windowText" lastClr="000000"/>
                </a:solidFill>
                <a:latin typeface="Arial MT"/>
                <a:cs typeface="Arial MT"/>
              </a:rPr>
              <a:t> </a:t>
            </a:r>
            <a:r>
              <a:rPr sz="1700" kern="0" spc="-91" dirty="0">
                <a:solidFill>
                  <a:sysClr val="windowText" lastClr="000000"/>
                </a:solidFill>
                <a:latin typeface="Arial MT"/>
                <a:cs typeface="Arial MT"/>
              </a:rPr>
              <a:t>alarms,</a:t>
            </a:r>
            <a:r>
              <a:rPr sz="1700" kern="0" spc="11" dirty="0">
                <a:solidFill>
                  <a:sysClr val="windowText" lastClr="000000"/>
                </a:solidFill>
                <a:latin typeface="Arial MT"/>
                <a:cs typeface="Arial MT"/>
              </a:rPr>
              <a:t> </a:t>
            </a:r>
            <a:r>
              <a:rPr sz="1700" kern="0" spc="-51" dirty="0">
                <a:solidFill>
                  <a:srgbClr val="070707"/>
                </a:solidFill>
                <a:latin typeface="Arial MT"/>
                <a:cs typeface="Arial MT"/>
              </a:rPr>
              <a:t>and </a:t>
            </a:r>
            <a:r>
              <a:rPr sz="1700" kern="0" spc="-71" dirty="0">
                <a:solidFill>
                  <a:sysClr val="windowText" lastClr="000000"/>
                </a:solidFill>
                <a:latin typeface="Arial MT"/>
                <a:cs typeface="Arial MT"/>
              </a:rPr>
              <a:t>email</a:t>
            </a:r>
            <a:r>
              <a:rPr sz="1700" kern="0" spc="-51" dirty="0">
                <a:solidFill>
                  <a:sysClr val="windowText" lastClr="000000"/>
                </a:solidFill>
                <a:latin typeface="Arial MT"/>
                <a:cs typeface="Arial MT"/>
              </a:rPr>
              <a:t> </a:t>
            </a:r>
            <a:r>
              <a:rPr sz="1700" kern="0" spc="-20" dirty="0">
                <a:solidFill>
                  <a:sysClr val="windowText" lastClr="000000"/>
                </a:solidFill>
                <a:latin typeface="Arial MT"/>
                <a:cs typeface="Arial MT"/>
              </a:rPr>
              <a:t>notifications</a:t>
            </a:r>
            <a:r>
              <a:rPr sz="1700" kern="0" dirty="0">
                <a:solidFill>
                  <a:sysClr val="windowText" lastClr="000000"/>
                </a:solidFill>
                <a:latin typeface="Arial MT"/>
                <a:cs typeface="Arial MT"/>
              </a:rPr>
              <a:t> </a:t>
            </a:r>
            <a:r>
              <a:rPr sz="1700" kern="0" spc="-80" dirty="0">
                <a:solidFill>
                  <a:srgbClr val="070707"/>
                </a:solidFill>
                <a:latin typeface="Arial MT"/>
                <a:cs typeface="Arial MT"/>
              </a:rPr>
              <a:t>creates</a:t>
            </a:r>
            <a:r>
              <a:rPr sz="1700" kern="0" spc="31" dirty="0">
                <a:solidFill>
                  <a:srgbClr val="070707"/>
                </a:solidFill>
                <a:latin typeface="Arial MT"/>
                <a:cs typeface="Arial MT"/>
              </a:rPr>
              <a:t> </a:t>
            </a:r>
            <a:r>
              <a:rPr sz="1700" kern="0" spc="-191" dirty="0">
                <a:solidFill>
                  <a:srgbClr val="050505"/>
                </a:solidFill>
                <a:latin typeface="Arial MT"/>
                <a:cs typeface="Arial MT"/>
              </a:rPr>
              <a:t>a</a:t>
            </a:r>
            <a:r>
              <a:rPr sz="1700" kern="0" spc="-91" dirty="0">
                <a:solidFill>
                  <a:srgbClr val="050505"/>
                </a:solidFill>
                <a:latin typeface="Arial MT"/>
                <a:cs typeface="Arial MT"/>
              </a:rPr>
              <a:t> </a:t>
            </a:r>
            <a:r>
              <a:rPr sz="1700" kern="0" spc="-51" dirty="0">
                <a:solidFill>
                  <a:srgbClr val="030303"/>
                </a:solidFill>
                <a:latin typeface="Arial MT"/>
                <a:cs typeface="Arial MT"/>
              </a:rPr>
              <a:t>multi-</a:t>
            </a:r>
            <a:r>
              <a:rPr sz="1700" kern="0" spc="-20" dirty="0">
                <a:solidFill>
                  <a:srgbClr val="030303"/>
                </a:solidFill>
                <a:latin typeface="Arial MT"/>
                <a:cs typeface="Arial MT"/>
              </a:rPr>
              <a:t>faceted</a:t>
            </a:r>
            <a:r>
              <a:rPr sz="1700" kern="0" spc="20" dirty="0">
                <a:solidFill>
                  <a:srgbClr val="030303"/>
                </a:solidFill>
                <a:latin typeface="Arial MT"/>
                <a:cs typeface="Arial MT"/>
              </a:rPr>
              <a:t> </a:t>
            </a:r>
            <a:r>
              <a:rPr sz="1700" kern="0" spc="-20" dirty="0">
                <a:solidFill>
                  <a:srgbClr val="050505"/>
                </a:solidFill>
                <a:latin typeface="Arial MT"/>
                <a:cs typeface="Arial MT"/>
              </a:rPr>
              <a:t>alert </a:t>
            </a:r>
            <a:r>
              <a:rPr sz="1700" kern="0" spc="-51" dirty="0">
                <a:solidFill>
                  <a:sysClr val="windowText" lastClr="000000"/>
                </a:solidFill>
                <a:latin typeface="Arial MT"/>
                <a:cs typeface="Arial MT"/>
              </a:rPr>
              <a:t>system</a:t>
            </a:r>
            <a:r>
              <a:rPr sz="1700" kern="0" spc="-11" dirty="0">
                <a:solidFill>
                  <a:sysClr val="windowText" lastClr="000000"/>
                </a:solidFill>
                <a:latin typeface="Arial MT"/>
                <a:cs typeface="Arial MT"/>
              </a:rPr>
              <a:t> </a:t>
            </a:r>
            <a:r>
              <a:rPr sz="1700" kern="0" spc="-71" dirty="0">
                <a:solidFill>
                  <a:sysClr val="windowText" lastClr="000000"/>
                </a:solidFill>
                <a:latin typeface="Arial MT"/>
                <a:cs typeface="Arial MT"/>
              </a:rPr>
              <a:t>that</a:t>
            </a:r>
            <a:r>
              <a:rPr sz="1700" kern="0" spc="-20" dirty="0">
                <a:solidFill>
                  <a:sysClr val="windowText" lastClr="000000"/>
                </a:solidFill>
                <a:latin typeface="Arial MT"/>
                <a:cs typeface="Arial MT"/>
              </a:rPr>
              <a:t> </a:t>
            </a:r>
            <a:r>
              <a:rPr sz="1700" kern="0" spc="-71" dirty="0">
                <a:solidFill>
                  <a:sysClr val="windowText" lastClr="000000"/>
                </a:solidFill>
                <a:latin typeface="Arial MT"/>
                <a:cs typeface="Arial MT"/>
              </a:rPr>
              <a:t>maximizes</a:t>
            </a:r>
            <a:r>
              <a:rPr sz="1700" kern="0" spc="71" dirty="0">
                <a:solidFill>
                  <a:sysClr val="windowText" lastClr="000000"/>
                </a:solidFill>
                <a:latin typeface="Arial MT"/>
                <a:cs typeface="Arial MT"/>
              </a:rPr>
              <a:t> </a:t>
            </a:r>
            <a:r>
              <a:rPr sz="1700" kern="0" spc="-100" dirty="0">
                <a:solidFill>
                  <a:srgbClr val="080808"/>
                </a:solidFill>
                <a:latin typeface="Arial MT"/>
                <a:cs typeface="Arial MT"/>
              </a:rPr>
              <a:t>user</a:t>
            </a:r>
            <a:r>
              <a:rPr sz="1700" kern="0" spc="31" dirty="0">
                <a:solidFill>
                  <a:srgbClr val="080808"/>
                </a:solidFill>
                <a:latin typeface="Arial MT"/>
                <a:cs typeface="Arial MT"/>
              </a:rPr>
              <a:t> </a:t>
            </a:r>
            <a:r>
              <a:rPr sz="1700" kern="0" spc="-20" dirty="0">
                <a:solidFill>
                  <a:srgbClr val="080808"/>
                </a:solidFill>
                <a:latin typeface="Arial MT"/>
                <a:cs typeface="Arial MT"/>
              </a:rPr>
              <a:t>awareness</a:t>
            </a:r>
            <a:endParaRPr sz="1700" kern="0" dirty="0">
              <a:solidFill>
                <a:sysClr val="windowText" lastClr="000000"/>
              </a:solidFill>
              <a:latin typeface="Arial MT"/>
              <a:cs typeface="Arial MT"/>
            </a:endParaRPr>
          </a:p>
        </p:txBody>
      </p:sp>
      <p:sp>
        <p:nvSpPr>
          <p:cNvPr id="45" name="object 3">
            <a:extLst>
              <a:ext uri="{FF2B5EF4-FFF2-40B4-BE49-F238E27FC236}">
                <a16:creationId xmlns:a16="http://schemas.microsoft.com/office/drawing/2014/main" id="{2DA0EC17-0F1D-30F2-3773-D839F5B00E69}"/>
              </a:ext>
            </a:extLst>
          </p:cNvPr>
          <p:cNvSpPr txBox="1">
            <a:spLocks noGrp="1"/>
          </p:cNvSpPr>
          <p:nvPr/>
        </p:nvSpPr>
        <p:spPr>
          <a:xfrm>
            <a:off x="387259" y="1726372"/>
            <a:ext cx="4292600" cy="4214381"/>
          </a:xfrm>
          <a:prstGeom prst="rect">
            <a:avLst/>
          </a:prstGeom>
        </p:spPr>
        <p:txBody>
          <a:bodyPr vert="horz" wrap="square" lIns="0" tIns="18627" rIns="0" bIns="0" rtlCol="0">
            <a:spAutoFit/>
          </a:bodyPr>
          <a:lstStyle>
            <a:lvl1pPr marL="0">
              <a:defRPr sz="85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54744" marR="15240" indent="-230288" algn="r">
              <a:lnSpc>
                <a:spcPct val="111800"/>
              </a:lnSpc>
              <a:spcBef>
                <a:spcPts val="147"/>
              </a:spcBef>
            </a:pPr>
            <a:r>
              <a:rPr sz="1467" dirty="0"/>
              <a:t>The</a:t>
            </a:r>
            <a:r>
              <a:rPr sz="1467" spc="47" dirty="0"/>
              <a:t> </a:t>
            </a:r>
            <a:r>
              <a:rPr sz="1467" dirty="0">
                <a:solidFill>
                  <a:srgbClr val="070707"/>
                </a:solidFill>
              </a:rPr>
              <a:t>system</a:t>
            </a:r>
            <a:r>
              <a:rPr sz="1467" spc="60" dirty="0">
                <a:solidFill>
                  <a:srgbClr val="070707"/>
                </a:solidFill>
              </a:rPr>
              <a:t> </a:t>
            </a:r>
            <a:r>
              <a:rPr sz="1467" spc="-13" dirty="0"/>
              <a:t>provides</a:t>
            </a:r>
            <a:r>
              <a:rPr sz="1467" spc="60" dirty="0"/>
              <a:t> </a:t>
            </a:r>
            <a:r>
              <a:rPr sz="1467" spc="-13" dirty="0">
                <a:solidFill>
                  <a:srgbClr val="050505"/>
                </a:solidFill>
              </a:rPr>
              <a:t>real-</a:t>
            </a:r>
            <a:r>
              <a:rPr sz="1467" dirty="0">
                <a:solidFill>
                  <a:srgbClr val="050505"/>
                </a:solidFill>
              </a:rPr>
              <a:t>time</a:t>
            </a:r>
            <a:r>
              <a:rPr sz="1467" spc="7" dirty="0">
                <a:solidFill>
                  <a:srgbClr val="050505"/>
                </a:solidFill>
              </a:rPr>
              <a:t> </a:t>
            </a:r>
            <a:r>
              <a:rPr sz="1467" dirty="0">
                <a:solidFill>
                  <a:srgbClr val="050505"/>
                </a:solidFill>
              </a:rPr>
              <a:t>alerts</a:t>
            </a:r>
            <a:r>
              <a:rPr sz="1467" spc="60" dirty="0">
                <a:solidFill>
                  <a:srgbClr val="050505"/>
                </a:solidFill>
              </a:rPr>
              <a:t> </a:t>
            </a:r>
            <a:r>
              <a:rPr sz="1467" spc="-40" dirty="0"/>
              <a:t>to</a:t>
            </a:r>
            <a:r>
              <a:rPr sz="1467" spc="33" dirty="0"/>
              <a:t> </a:t>
            </a:r>
            <a:r>
              <a:rPr sz="1467" spc="-13" dirty="0"/>
              <a:t>users</a:t>
            </a:r>
            <a:r>
              <a:rPr sz="1467" spc="667" dirty="0"/>
              <a:t> </a:t>
            </a:r>
            <a:r>
              <a:rPr sz="1467" dirty="0"/>
              <a:t>mobile</a:t>
            </a:r>
            <a:r>
              <a:rPr sz="1467" spc="-20" dirty="0"/>
              <a:t> </a:t>
            </a:r>
            <a:r>
              <a:rPr sz="1467" dirty="0"/>
              <a:t>devices</a:t>
            </a:r>
            <a:r>
              <a:rPr sz="1467" spc="13" dirty="0"/>
              <a:t> </a:t>
            </a:r>
            <a:r>
              <a:rPr sz="1467" spc="-27" dirty="0"/>
              <a:t>when</a:t>
            </a:r>
            <a:r>
              <a:rPr sz="1467" spc="-20" dirty="0"/>
              <a:t> </a:t>
            </a:r>
            <a:r>
              <a:rPr sz="1467" spc="-13" dirty="0"/>
              <a:t>threats</a:t>
            </a:r>
            <a:r>
              <a:rPr sz="1467" spc="47" dirty="0"/>
              <a:t> </a:t>
            </a:r>
            <a:r>
              <a:rPr sz="1467" dirty="0"/>
              <a:t>are</a:t>
            </a:r>
            <a:r>
              <a:rPr sz="1467" spc="-47" dirty="0"/>
              <a:t> </a:t>
            </a:r>
            <a:r>
              <a:rPr sz="1467" spc="-13" dirty="0"/>
              <a:t>detected,</a:t>
            </a:r>
            <a:r>
              <a:rPr sz="1467" spc="667" dirty="0"/>
              <a:t> </a:t>
            </a:r>
            <a:r>
              <a:rPr sz="1467" dirty="0">
                <a:solidFill>
                  <a:srgbClr val="080808"/>
                </a:solidFill>
              </a:rPr>
              <a:t>ensuring</a:t>
            </a:r>
            <a:r>
              <a:rPr sz="1467" spc="-7" dirty="0">
                <a:solidFill>
                  <a:srgbClr val="080808"/>
                </a:solidFill>
              </a:rPr>
              <a:t> </a:t>
            </a:r>
            <a:r>
              <a:rPr sz="1467" spc="-27" dirty="0">
                <a:solidFill>
                  <a:srgbClr val="080808"/>
                </a:solidFill>
              </a:rPr>
              <a:t>they</a:t>
            </a:r>
            <a:r>
              <a:rPr sz="1467" spc="-13" dirty="0">
                <a:solidFill>
                  <a:srgbClr val="080808"/>
                </a:solidFill>
              </a:rPr>
              <a:t> </a:t>
            </a:r>
            <a:r>
              <a:rPr sz="1467" spc="-13" dirty="0">
                <a:solidFill>
                  <a:srgbClr val="050505"/>
                </a:solidFill>
              </a:rPr>
              <a:t>are</a:t>
            </a:r>
            <a:r>
              <a:rPr sz="1467" spc="-47" dirty="0">
                <a:solidFill>
                  <a:srgbClr val="050505"/>
                </a:solidFill>
              </a:rPr>
              <a:t> </a:t>
            </a:r>
            <a:r>
              <a:rPr sz="1467" spc="-13" dirty="0">
                <a:solidFill>
                  <a:srgbClr val="070707"/>
                </a:solidFill>
              </a:rPr>
              <a:t>instantly </a:t>
            </a:r>
            <a:r>
              <a:rPr sz="1467" spc="-13" dirty="0">
                <a:solidFill>
                  <a:srgbClr val="050505"/>
                </a:solidFill>
              </a:rPr>
              <a:t>informed</a:t>
            </a:r>
          </a:p>
          <a:p>
            <a:pPr algn="r">
              <a:lnSpc>
                <a:spcPct val="100000"/>
              </a:lnSpc>
            </a:pPr>
            <a:endParaRPr sz="1467" spc="-13" dirty="0">
              <a:solidFill>
                <a:srgbClr val="050505"/>
              </a:solidFill>
            </a:endParaRPr>
          </a:p>
          <a:p>
            <a:pPr algn="r">
              <a:spcBef>
                <a:spcPts val="893"/>
              </a:spcBef>
            </a:pPr>
            <a:endParaRPr sz="1467" spc="-13" dirty="0">
              <a:solidFill>
                <a:srgbClr val="050505"/>
              </a:solidFill>
            </a:endParaRPr>
          </a:p>
          <a:p>
            <a:pPr marL="68578" indent="1332620" algn="r">
              <a:spcBef>
                <a:spcPts val="7"/>
              </a:spcBef>
            </a:pPr>
            <a:r>
              <a:rPr sz="1467" spc="167" dirty="0">
                <a:solidFill>
                  <a:srgbClr val="050505"/>
                </a:solidFill>
              </a:rPr>
              <a:t>Email</a:t>
            </a:r>
            <a:r>
              <a:rPr sz="1467" spc="-13" dirty="0">
                <a:solidFill>
                  <a:srgbClr val="050505"/>
                </a:solidFill>
              </a:rPr>
              <a:t> </a:t>
            </a:r>
            <a:r>
              <a:rPr sz="1467" spc="107" dirty="0">
                <a:solidFill>
                  <a:srgbClr val="030303"/>
                </a:solidFill>
              </a:rPr>
              <a:t>Notifications</a:t>
            </a:r>
          </a:p>
          <a:p>
            <a:pPr marL="126997" marR="6773" indent="-58419" algn="r">
              <a:lnSpc>
                <a:spcPct val="115300"/>
              </a:lnSpc>
              <a:spcBef>
                <a:spcPts val="447"/>
              </a:spcBef>
            </a:pPr>
            <a:r>
              <a:rPr sz="1467" spc="-13" dirty="0"/>
              <a:t>Homeowners</a:t>
            </a:r>
            <a:r>
              <a:rPr sz="1467" spc="87" dirty="0"/>
              <a:t> </a:t>
            </a:r>
            <a:r>
              <a:rPr sz="1467" spc="-13" dirty="0"/>
              <a:t>receive</a:t>
            </a:r>
            <a:r>
              <a:rPr sz="1467" spc="-33" dirty="0"/>
              <a:t> </a:t>
            </a:r>
            <a:r>
              <a:rPr sz="1467" dirty="0">
                <a:solidFill>
                  <a:srgbClr val="050505"/>
                </a:solidFill>
              </a:rPr>
              <a:t>email</a:t>
            </a:r>
            <a:r>
              <a:rPr sz="1467" spc="13" dirty="0">
                <a:solidFill>
                  <a:srgbClr val="050505"/>
                </a:solidFill>
              </a:rPr>
              <a:t> </a:t>
            </a:r>
            <a:r>
              <a:rPr sz="1467" dirty="0">
                <a:solidFill>
                  <a:srgbClr val="030303"/>
                </a:solidFill>
              </a:rPr>
              <a:t>notifications</a:t>
            </a:r>
            <a:r>
              <a:rPr sz="1467" spc="73" dirty="0">
                <a:solidFill>
                  <a:srgbClr val="030303"/>
                </a:solidFill>
              </a:rPr>
              <a:t> </a:t>
            </a:r>
            <a:r>
              <a:rPr sz="1467" spc="-13" dirty="0"/>
              <a:t>about</a:t>
            </a:r>
            <a:r>
              <a:rPr sz="1467" spc="667" dirty="0"/>
              <a:t> </a:t>
            </a:r>
            <a:r>
              <a:rPr sz="1467" spc="-13" dirty="0"/>
              <a:t>potential</a:t>
            </a:r>
            <a:r>
              <a:rPr sz="1467" spc="13" dirty="0"/>
              <a:t> </a:t>
            </a:r>
            <a:r>
              <a:rPr sz="1467" spc="-27" dirty="0">
                <a:solidFill>
                  <a:srgbClr val="050505"/>
                </a:solidFill>
              </a:rPr>
              <a:t>threats,</a:t>
            </a:r>
            <a:r>
              <a:rPr sz="1467" spc="-7" dirty="0">
                <a:solidFill>
                  <a:srgbClr val="050505"/>
                </a:solidFill>
              </a:rPr>
              <a:t> </a:t>
            </a:r>
            <a:r>
              <a:rPr sz="1467" spc="-13" dirty="0"/>
              <a:t>allowing</a:t>
            </a:r>
            <a:r>
              <a:rPr sz="1467" spc="53" dirty="0"/>
              <a:t> </a:t>
            </a:r>
            <a:r>
              <a:rPr sz="1467" dirty="0">
                <a:solidFill>
                  <a:srgbClr val="070707"/>
                </a:solidFill>
              </a:rPr>
              <a:t>for</a:t>
            </a:r>
            <a:r>
              <a:rPr sz="1467" spc="-33" dirty="0">
                <a:solidFill>
                  <a:srgbClr val="070707"/>
                </a:solidFill>
              </a:rPr>
              <a:t> </a:t>
            </a:r>
            <a:r>
              <a:rPr sz="1467" spc="-27" dirty="0"/>
              <a:t>monitoring</a:t>
            </a:r>
            <a:r>
              <a:rPr sz="1467" spc="60" dirty="0"/>
              <a:t> </a:t>
            </a:r>
            <a:r>
              <a:rPr sz="1467" spc="-27" dirty="0"/>
              <a:t>even</a:t>
            </a:r>
          </a:p>
          <a:p>
            <a:pPr marL="1463003" algn="r">
              <a:spcBef>
                <a:spcPts val="173"/>
              </a:spcBef>
            </a:pPr>
            <a:r>
              <a:rPr sz="1467" spc="-27" dirty="0">
                <a:solidFill>
                  <a:srgbClr val="050505"/>
                </a:solidFill>
              </a:rPr>
              <a:t>when </a:t>
            </a:r>
            <a:r>
              <a:rPr sz="1467" dirty="0"/>
              <a:t>away</a:t>
            </a:r>
            <a:r>
              <a:rPr sz="1467" spc="7" dirty="0"/>
              <a:t> </a:t>
            </a:r>
            <a:r>
              <a:rPr sz="1467" spc="-13" dirty="0">
                <a:solidFill>
                  <a:srgbClr val="050505"/>
                </a:solidFill>
              </a:rPr>
              <a:t>from</a:t>
            </a:r>
            <a:r>
              <a:rPr sz="1467" spc="-27" dirty="0">
                <a:solidFill>
                  <a:srgbClr val="050505"/>
                </a:solidFill>
              </a:rPr>
              <a:t> </a:t>
            </a:r>
            <a:r>
              <a:rPr sz="1467" spc="-27" dirty="0">
                <a:solidFill>
                  <a:srgbClr val="070707"/>
                </a:solidFill>
              </a:rPr>
              <a:t>home</a:t>
            </a:r>
          </a:p>
          <a:p>
            <a:pPr algn="r">
              <a:lnSpc>
                <a:spcPct val="100000"/>
              </a:lnSpc>
            </a:pPr>
            <a:endParaRPr sz="1467" spc="-27" dirty="0">
              <a:solidFill>
                <a:srgbClr val="070707"/>
              </a:solidFill>
            </a:endParaRPr>
          </a:p>
          <a:p>
            <a:pPr algn="r">
              <a:spcBef>
                <a:spcPts val="633"/>
              </a:spcBef>
            </a:pPr>
            <a:endParaRPr sz="2400" spc="-27" dirty="0">
              <a:solidFill>
                <a:srgbClr val="070707"/>
              </a:solidFill>
            </a:endParaRPr>
          </a:p>
          <a:p>
            <a:pPr marL="16933" indent="1298754" algn="r"/>
            <a:r>
              <a:rPr sz="2133" dirty="0">
                <a:solidFill>
                  <a:srgbClr val="050505"/>
                </a:solidFill>
              </a:rPr>
              <a:t>user</a:t>
            </a:r>
            <a:r>
              <a:rPr sz="2133" spc="187" dirty="0">
                <a:solidFill>
                  <a:srgbClr val="050505"/>
                </a:solidFill>
              </a:rPr>
              <a:t> </a:t>
            </a:r>
            <a:r>
              <a:rPr sz="2133" spc="-13" dirty="0">
                <a:solidFill>
                  <a:srgbClr val="030303"/>
                </a:solidFill>
              </a:rPr>
              <a:t>Empowerment</a:t>
            </a:r>
            <a:endParaRPr sz="2133" dirty="0"/>
          </a:p>
          <a:p>
            <a:pPr marL="368291" marR="9313" indent="-352205" algn="r">
              <a:lnSpc>
                <a:spcPct val="115300"/>
              </a:lnSpc>
              <a:spcBef>
                <a:spcPts val="393"/>
              </a:spcBef>
            </a:pPr>
            <a:r>
              <a:rPr sz="1467" spc="-60" dirty="0">
                <a:latin typeface="Arial MT"/>
                <a:cs typeface="Arial MT"/>
              </a:rPr>
              <a:t>This</a:t>
            </a:r>
            <a:r>
              <a:rPr sz="1467" spc="-20" dirty="0">
                <a:latin typeface="Arial MT"/>
                <a:cs typeface="Arial MT"/>
              </a:rPr>
              <a:t> </a:t>
            </a:r>
            <a:r>
              <a:rPr sz="1467" spc="-40" dirty="0">
                <a:latin typeface="Arial MT"/>
                <a:cs typeface="Arial MT"/>
              </a:rPr>
              <a:t>alert</a:t>
            </a:r>
            <a:r>
              <a:rPr sz="1467" spc="40" dirty="0">
                <a:latin typeface="Arial MT"/>
                <a:cs typeface="Arial MT"/>
              </a:rPr>
              <a:t> </a:t>
            </a:r>
            <a:r>
              <a:rPr sz="1467" spc="-40" dirty="0">
                <a:latin typeface="Arial MT"/>
                <a:cs typeface="Arial MT"/>
              </a:rPr>
              <a:t>system</a:t>
            </a:r>
            <a:r>
              <a:rPr sz="1467" spc="47" dirty="0">
                <a:latin typeface="Arial MT"/>
                <a:cs typeface="Arial MT"/>
              </a:rPr>
              <a:t> </a:t>
            </a:r>
            <a:r>
              <a:rPr sz="1467" spc="-60" dirty="0">
                <a:solidFill>
                  <a:srgbClr val="030303"/>
                </a:solidFill>
                <a:latin typeface="Arial MT"/>
                <a:cs typeface="Arial MT"/>
              </a:rPr>
              <a:t>empowers</a:t>
            </a:r>
            <a:r>
              <a:rPr sz="1467" spc="67" dirty="0">
                <a:solidFill>
                  <a:srgbClr val="030303"/>
                </a:solidFill>
                <a:latin typeface="Arial MT"/>
                <a:cs typeface="Arial MT"/>
              </a:rPr>
              <a:t> </a:t>
            </a:r>
            <a:r>
              <a:rPr sz="1467" spc="-67" dirty="0">
                <a:latin typeface="Arial MT"/>
                <a:cs typeface="Arial MT"/>
              </a:rPr>
              <a:t>users</a:t>
            </a:r>
            <a:r>
              <a:rPr sz="1467" spc="-107" dirty="0">
                <a:latin typeface="Arial MT"/>
                <a:cs typeface="Arial MT"/>
              </a:rPr>
              <a:t> </a:t>
            </a:r>
            <a:r>
              <a:rPr sz="1467" spc="-167" dirty="0">
                <a:latin typeface="Arial MT"/>
                <a:cs typeface="Arial MT"/>
              </a:rPr>
              <a:t>1o</a:t>
            </a:r>
            <a:r>
              <a:rPr sz="1467" spc="40" dirty="0">
                <a:latin typeface="Arial MT"/>
                <a:cs typeface="Arial MT"/>
              </a:rPr>
              <a:t> </a:t>
            </a:r>
            <a:r>
              <a:rPr sz="1467" spc="-113" dirty="0">
                <a:latin typeface="Arial MT"/>
                <a:cs typeface="Arial MT"/>
              </a:rPr>
              <a:t>ac1</a:t>
            </a:r>
            <a:r>
              <a:rPr sz="1467" spc="-140" dirty="0">
                <a:latin typeface="Arial MT"/>
                <a:cs typeface="Arial MT"/>
              </a:rPr>
              <a:t> </a:t>
            </a:r>
            <a:r>
              <a:rPr sz="1467" spc="-13" dirty="0">
                <a:solidFill>
                  <a:srgbClr val="050505"/>
                </a:solidFill>
                <a:latin typeface="Arial MT"/>
                <a:cs typeface="Arial MT"/>
              </a:rPr>
              <a:t>swiftly </a:t>
            </a:r>
            <a:r>
              <a:rPr sz="1467" spc="-113" dirty="0">
                <a:solidFill>
                  <a:srgbClr val="050505"/>
                </a:solidFill>
                <a:latin typeface="Arial MT"/>
                <a:cs typeface="Arial MT"/>
              </a:rPr>
              <a:t>by</a:t>
            </a:r>
            <a:r>
              <a:rPr sz="1467" spc="-13" dirty="0">
                <a:solidFill>
                  <a:srgbClr val="050505"/>
                </a:solidFill>
                <a:latin typeface="Arial MT"/>
                <a:cs typeface="Arial MT"/>
              </a:rPr>
              <a:t> </a:t>
            </a:r>
            <a:r>
              <a:rPr sz="1467" spc="-60" dirty="0">
                <a:solidFill>
                  <a:srgbClr val="070707"/>
                </a:solidFill>
                <a:latin typeface="Arial MT"/>
                <a:cs typeface="Arial MT"/>
              </a:rPr>
              <a:t>keeping</a:t>
            </a:r>
            <a:r>
              <a:rPr sz="1467" spc="-7" dirty="0">
                <a:solidFill>
                  <a:srgbClr val="070707"/>
                </a:solidFill>
                <a:latin typeface="Arial MT"/>
                <a:cs typeface="Arial MT"/>
              </a:rPr>
              <a:t> </a:t>
            </a:r>
            <a:r>
              <a:rPr sz="1467" spc="-53" dirty="0">
                <a:latin typeface="Arial MT"/>
                <a:cs typeface="Arial MT"/>
              </a:rPr>
              <a:t>them</a:t>
            </a:r>
            <a:r>
              <a:rPr sz="1467" spc="-20" dirty="0">
                <a:latin typeface="Arial MT"/>
                <a:cs typeface="Arial MT"/>
              </a:rPr>
              <a:t> </a:t>
            </a:r>
            <a:r>
              <a:rPr sz="1467" spc="-27" dirty="0">
                <a:solidFill>
                  <a:srgbClr val="050505"/>
                </a:solidFill>
                <a:latin typeface="Arial MT"/>
                <a:cs typeface="Arial MT"/>
              </a:rPr>
              <a:t>informed</a:t>
            </a:r>
            <a:r>
              <a:rPr sz="1467" spc="-33" dirty="0">
                <a:solidFill>
                  <a:srgbClr val="050505"/>
                </a:solidFill>
                <a:latin typeface="Arial MT"/>
                <a:cs typeface="Arial MT"/>
              </a:rPr>
              <a:t> </a:t>
            </a:r>
            <a:r>
              <a:rPr sz="1467" spc="-53" dirty="0">
                <a:solidFill>
                  <a:srgbClr val="050505"/>
                </a:solidFill>
                <a:latin typeface="Arial MT"/>
                <a:cs typeface="Arial MT"/>
              </a:rPr>
              <a:t>about</a:t>
            </a:r>
            <a:r>
              <a:rPr sz="1467" spc="47" dirty="0">
                <a:solidFill>
                  <a:srgbClr val="050505"/>
                </a:solidFill>
                <a:latin typeface="Arial MT"/>
                <a:cs typeface="Arial MT"/>
              </a:rPr>
              <a:t> </a:t>
            </a:r>
            <a:r>
              <a:rPr sz="1467" spc="-27" dirty="0">
                <a:solidFill>
                  <a:srgbClr val="050505"/>
                </a:solidFill>
                <a:latin typeface="Arial MT"/>
                <a:cs typeface="Arial MT"/>
              </a:rPr>
              <a:t>potential</a:t>
            </a:r>
          </a:p>
          <a:p>
            <a:pPr marR="49105" algn="r">
              <a:spcBef>
                <a:spcPts val="173"/>
              </a:spcBef>
            </a:pPr>
            <a:r>
              <a:rPr sz="1467" spc="-33" dirty="0">
                <a:solidFill>
                  <a:srgbClr val="050505"/>
                </a:solidFill>
                <a:latin typeface="Arial MT"/>
                <a:cs typeface="Arial MT"/>
              </a:rPr>
              <a:t>threats</a:t>
            </a:r>
            <a:r>
              <a:rPr sz="1467" spc="33" dirty="0">
                <a:solidFill>
                  <a:srgbClr val="050505"/>
                </a:solidFill>
                <a:latin typeface="Arial MT"/>
                <a:cs typeface="Arial MT"/>
              </a:rPr>
              <a:t> </a:t>
            </a:r>
            <a:r>
              <a:rPr sz="1467" spc="-47" dirty="0">
                <a:solidFill>
                  <a:srgbClr val="363636"/>
                </a:solidFill>
                <a:latin typeface="Arial MT"/>
                <a:cs typeface="Arial MT"/>
              </a:rPr>
              <a:t>in</a:t>
            </a:r>
            <a:r>
              <a:rPr sz="1467" spc="-33" dirty="0">
                <a:solidFill>
                  <a:srgbClr val="363636"/>
                </a:solidFill>
                <a:latin typeface="Arial MT"/>
                <a:cs typeface="Arial MT"/>
              </a:rPr>
              <a:t> </a:t>
            </a:r>
            <a:r>
              <a:rPr sz="1467" spc="-60" dirty="0">
                <a:latin typeface="Arial MT"/>
                <a:cs typeface="Arial MT"/>
              </a:rPr>
              <a:t>real-</a:t>
            </a:r>
            <a:r>
              <a:rPr sz="1467" spc="-27" dirty="0">
                <a:latin typeface="Arial MT"/>
                <a:cs typeface="Arial MT"/>
              </a:rPr>
              <a:t>lime</a:t>
            </a:r>
          </a:p>
        </p:txBody>
      </p:sp>
      <p:pic>
        <p:nvPicPr>
          <p:cNvPr id="51" name="Graphic 50" descr="Speech with solid fill">
            <a:extLst>
              <a:ext uri="{FF2B5EF4-FFF2-40B4-BE49-F238E27FC236}">
                <a16:creationId xmlns:a16="http://schemas.microsoft.com/office/drawing/2014/main" id="{DC626FF0-3A61-0EBD-E8F0-B12C234490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6196" y="2548467"/>
            <a:ext cx="2367424" cy="2025744"/>
          </a:xfrm>
          <a:prstGeom prst="rect">
            <a:avLst/>
          </a:prstGeom>
        </p:spPr>
      </p:pic>
    </p:spTree>
    <p:extLst>
      <p:ext uri="{BB962C8B-B14F-4D97-AF65-F5344CB8AC3E}">
        <p14:creationId xmlns:p14="http://schemas.microsoft.com/office/powerpoint/2010/main" val="20625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9" name="TextBox 8">
            <a:extLst>
              <a:ext uri="{FF2B5EF4-FFF2-40B4-BE49-F238E27FC236}">
                <a16:creationId xmlns:a16="http://schemas.microsoft.com/office/drawing/2014/main" id="{F9D24AF0-828C-D483-AD00-C461A09ABE72}"/>
              </a:ext>
            </a:extLst>
          </p:cNvPr>
          <p:cNvSpPr txBox="1"/>
          <p:nvPr/>
        </p:nvSpPr>
        <p:spPr>
          <a:xfrm>
            <a:off x="636693" y="593566"/>
            <a:ext cx="10783147" cy="5358326"/>
          </a:xfrm>
          <a:prstGeom prst="rect">
            <a:avLst/>
          </a:prstGeom>
          <a:noFill/>
        </p:spPr>
        <p:txBody>
          <a:bodyPr wrap="square">
            <a:spAutoFit/>
          </a:bodyPr>
          <a:lstStyle/>
          <a:p>
            <a:pPr lvl="0">
              <a:lnSpc>
                <a:spcPct val="115000"/>
              </a:lnSpc>
              <a:buSzPts val="1600"/>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Model Architecture </a:t>
            </a:r>
            <a:endParaRPr lang="en-IN" sz="1600" b="1"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5000"/>
              </a:lnSpc>
              <a:buSzPts val="1600"/>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333"/>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core of the system is a Convolutional Neural Network (CNN) architecture, which is particularly suited for tasks that involve image recognition. CNNs consist of the following layers</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333"/>
              </a:spcAft>
            </a:pPr>
            <a:r>
              <a:rPr lang="en-US" sz="1867" u="sng" dirty="0">
                <a:latin typeface="Times New Roman" panose="02020603050405020304" pitchFamily="18" charset="0"/>
                <a:ea typeface="Times New Roman" panose="02020603050405020304" pitchFamily="18" charset="0"/>
                <a:cs typeface="Times New Roman" panose="02020603050405020304" pitchFamily="18" charset="0"/>
              </a:rPr>
              <a:t>Convolutional Layers</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 These layers apply filters to input images to extract essential features, such as edges and textures, which are used to detect whether an object  is present.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333"/>
              </a:spcAft>
            </a:pPr>
            <a:r>
              <a:rPr lang="en-US" sz="1867" u="sng" dirty="0">
                <a:latin typeface="Times New Roman" panose="02020603050405020304" pitchFamily="18" charset="0"/>
                <a:ea typeface="Times New Roman" panose="02020603050405020304" pitchFamily="18" charset="0"/>
                <a:cs typeface="Times New Roman" panose="02020603050405020304" pitchFamily="18" charset="0"/>
              </a:rPr>
              <a:t>Pooling Layers: </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These layers reduce the spatial dimensions of the feature maps, making the model more computationally efficient while retaining important features.</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333"/>
              </a:spcAft>
            </a:pPr>
            <a:r>
              <a:rPr lang="en-US" sz="1867" u="sng" dirty="0">
                <a:latin typeface="Times New Roman" panose="02020603050405020304" pitchFamily="18" charset="0"/>
                <a:ea typeface="Times New Roman" panose="02020603050405020304" pitchFamily="18" charset="0"/>
                <a:cs typeface="Times New Roman" panose="02020603050405020304" pitchFamily="18" charset="0"/>
              </a:rPr>
              <a:t>Fully Connected Layers</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 These layers process the extracted features and classify them into different objects  categories.</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333"/>
              </a:spcAft>
            </a:pPr>
            <a:r>
              <a:rPr lang="en-US" sz="1867" dirty="0">
                <a:latin typeface="Times New Roman" panose="02020603050405020304" pitchFamily="18" charset="0"/>
                <a:ea typeface="Times New Roman" panose="02020603050405020304" pitchFamily="18" charset="0"/>
                <a:cs typeface="Times New Roman" panose="02020603050405020304" pitchFamily="18" charset="0"/>
              </a:rPr>
              <a:t>In this project, we used </a:t>
            </a:r>
            <a:r>
              <a:rPr lang="en-US" sz="1867" b="1" dirty="0">
                <a:latin typeface="Times New Roman" panose="02020603050405020304" pitchFamily="18" charset="0"/>
                <a:ea typeface="Times New Roman" panose="02020603050405020304" pitchFamily="18" charset="0"/>
                <a:cs typeface="Times New Roman" panose="02020603050405020304" pitchFamily="18" charset="0"/>
              </a:rPr>
              <a:t>YOLOv8l</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 as a custom-trained model, fine-tuned on a dataset of workers in industrial settings to detect helmets. The model was trained to recognize helmets in various conditions, such as different angles, lighting conditions, and distances.  Also we use Nvidia’s CUDA </a:t>
            </a:r>
            <a:r>
              <a:rPr lang="en-US" sz="1867" dirty="0" err="1">
                <a:latin typeface="Times New Roman" panose="02020603050405020304" pitchFamily="18" charset="0"/>
                <a:ea typeface="Times New Roman" panose="02020603050405020304" pitchFamily="18" charset="0"/>
                <a:cs typeface="Times New Roman" panose="02020603050405020304" pitchFamily="18" charset="0"/>
              </a:rPr>
              <a:t>dnn</a:t>
            </a:r>
            <a:r>
              <a:rPr lang="en-US" sz="1867" dirty="0">
                <a:latin typeface="Times New Roman" panose="02020603050405020304" pitchFamily="18" charset="0"/>
                <a:ea typeface="Times New Roman" panose="02020603050405020304" pitchFamily="18" charset="0"/>
                <a:cs typeface="Times New Roman" panose="02020603050405020304" pitchFamily="18" charset="0"/>
              </a:rPr>
              <a:t> which is based on deep neural network for faster response.</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6"/>
          <p:cNvSpPr txBox="1">
            <a:spLocks noGrp="1"/>
          </p:cNvSpPr>
          <p:nvPr>
            <p:ph type="title"/>
          </p:nvPr>
        </p:nvSpPr>
        <p:spPr>
          <a:xfrm>
            <a:off x="2936000" y="2277933"/>
            <a:ext cx="5930800" cy="1411600"/>
          </a:xfrm>
          <a:prstGeom prst="rect">
            <a:avLst/>
          </a:prstGeom>
        </p:spPr>
        <p:txBody>
          <a:bodyPr spcFirstLastPara="1" wrap="square" lIns="121900" tIns="121900" rIns="121900" bIns="121900" anchor="t" anchorCtr="0">
            <a:noAutofit/>
          </a:bodyPr>
          <a:lstStyle/>
          <a:p>
            <a:r>
              <a:rPr lang="en" dirty="0"/>
              <a:t>Thanks!</a:t>
            </a:r>
            <a:endParaRPr dirty="0"/>
          </a:p>
        </p:txBody>
      </p:sp>
      <p:sp>
        <p:nvSpPr>
          <p:cNvPr id="800" name="Google Shape;800;p56"/>
          <p:cNvSpPr txBox="1">
            <a:spLocks noGrp="1"/>
          </p:cNvSpPr>
          <p:nvPr>
            <p:ph type="subTitle" idx="1"/>
          </p:nvPr>
        </p:nvSpPr>
        <p:spPr>
          <a:xfrm>
            <a:off x="3133600" y="3754486"/>
            <a:ext cx="5535600" cy="827673"/>
          </a:xfrm>
          <a:prstGeom prst="rect">
            <a:avLst/>
          </a:prstGeom>
        </p:spPr>
        <p:txBody>
          <a:bodyPr spcFirstLastPara="1" wrap="square" lIns="121900" tIns="121900" rIns="121900" bIns="121900" anchor="t" anchorCtr="0">
            <a:noAutofit/>
          </a:bodyPr>
          <a:lstStyle/>
          <a:p>
            <a:r>
              <a:rPr lang="en" sz="2400" b="1" dirty="0">
                <a:solidFill>
                  <a:schemeClr val="dk2"/>
                </a:solidFill>
                <a:latin typeface="Quicksand"/>
                <a:ea typeface="Quicksand"/>
                <a:cs typeface="Quicksand"/>
                <a:sym typeface="Quicksand"/>
              </a:rPr>
              <a:t>Do you have any questions?</a:t>
            </a:r>
            <a:endParaRPr sz="2400" b="1" dirty="0">
              <a:solidFill>
                <a:schemeClr val="dk2"/>
              </a:solidFill>
              <a:latin typeface="Quicksand"/>
              <a:ea typeface="Quicksand"/>
              <a:cs typeface="Quicksand"/>
              <a:sym typeface="Quicksand"/>
            </a:endParaRPr>
          </a:p>
        </p:txBody>
      </p:sp>
      <p:cxnSp>
        <p:nvCxnSpPr>
          <p:cNvPr id="802" name="Google Shape;802;p56"/>
          <p:cNvCxnSpPr/>
          <p:nvPr/>
        </p:nvCxnSpPr>
        <p:spPr>
          <a:xfrm>
            <a:off x="2672347" y="3755532"/>
            <a:ext cx="6320000" cy="0"/>
          </a:xfrm>
          <a:prstGeom prst="straightConnector1">
            <a:avLst/>
          </a:prstGeom>
          <a:noFill/>
          <a:ln w="19050" cap="flat" cmpd="sng">
            <a:solidFill>
              <a:schemeClr val="lt1"/>
            </a:solidFill>
            <a:prstDash val="solid"/>
            <a:round/>
            <a:headEnd type="oval" w="med" len="med"/>
            <a:tailEnd type="oval" w="med" len="med"/>
          </a:ln>
        </p:spPr>
      </p:cxnSp>
      <p:sp>
        <p:nvSpPr>
          <p:cNvPr id="803" name="Google Shape;803;p56"/>
          <p:cNvSpPr/>
          <p:nvPr/>
        </p:nvSpPr>
        <p:spPr>
          <a:xfrm>
            <a:off x="2512747" y="3050433"/>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4" name="Google Shape;804;p56"/>
          <p:cNvSpPr/>
          <p:nvPr/>
        </p:nvSpPr>
        <p:spPr>
          <a:xfrm>
            <a:off x="8832747" y="2983733"/>
            <a:ext cx="319200" cy="3192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Rectangle 1">
            <a:extLst>
              <a:ext uri="{FF2B5EF4-FFF2-40B4-BE49-F238E27FC236}">
                <a16:creationId xmlns:a16="http://schemas.microsoft.com/office/drawing/2014/main" id="{0632A76A-0FAC-5D24-87CD-928767DC13F0}"/>
              </a:ext>
            </a:extLst>
          </p:cNvPr>
          <p:cNvSpPr/>
          <p:nvPr/>
        </p:nvSpPr>
        <p:spPr>
          <a:xfrm>
            <a:off x="2140373" y="4795521"/>
            <a:ext cx="7897707" cy="1056628"/>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45CDD59-7D34-B9F6-6CA1-89FD01A76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678" y="646735"/>
            <a:ext cx="9398643" cy="556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952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1B2213-8968-F1A5-CBA7-E753BDCDB677}"/>
              </a:ext>
            </a:extLst>
          </p:cNvPr>
          <p:cNvSpPr txBox="1"/>
          <p:nvPr/>
        </p:nvSpPr>
        <p:spPr>
          <a:xfrm>
            <a:off x="881743" y="652475"/>
            <a:ext cx="6985182" cy="646331"/>
          </a:xfrm>
          <a:prstGeom prst="rect">
            <a:avLst/>
          </a:prstGeom>
          <a:noFill/>
        </p:spPr>
        <p:txBody>
          <a:bodyPr wrap="none" rtlCol="0">
            <a:spAutoFit/>
          </a:bodyPr>
          <a:lstStyle/>
          <a:p>
            <a:r>
              <a:rPr lang="en-IN" sz="3600" b="1" dirty="0"/>
              <a:t>Importance of Surveillance Systems</a:t>
            </a:r>
          </a:p>
        </p:txBody>
      </p:sp>
      <p:grpSp>
        <p:nvGrpSpPr>
          <p:cNvPr id="19" name="Group 18">
            <a:extLst>
              <a:ext uri="{FF2B5EF4-FFF2-40B4-BE49-F238E27FC236}">
                <a16:creationId xmlns:a16="http://schemas.microsoft.com/office/drawing/2014/main" id="{92F2ED7E-58A4-4AE0-D496-597D9C4615C8}"/>
              </a:ext>
            </a:extLst>
          </p:cNvPr>
          <p:cNvGrpSpPr/>
          <p:nvPr/>
        </p:nvGrpSpPr>
        <p:grpSpPr>
          <a:xfrm>
            <a:off x="881743" y="1621972"/>
            <a:ext cx="2982686" cy="3984171"/>
            <a:chOff x="881743" y="1621972"/>
            <a:chExt cx="2982686" cy="3984171"/>
          </a:xfrm>
        </p:grpSpPr>
        <p:sp>
          <p:nvSpPr>
            <p:cNvPr id="14" name="Rectangle 13">
              <a:extLst>
                <a:ext uri="{FF2B5EF4-FFF2-40B4-BE49-F238E27FC236}">
                  <a16:creationId xmlns:a16="http://schemas.microsoft.com/office/drawing/2014/main" id="{ABB48128-BAFC-A05D-C310-84FC291E8785}"/>
                </a:ext>
              </a:extLst>
            </p:cNvPr>
            <p:cNvSpPr/>
            <p:nvPr/>
          </p:nvSpPr>
          <p:spPr>
            <a:xfrm>
              <a:off x="1153886" y="1621972"/>
              <a:ext cx="579664" cy="141514"/>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99AE302E-EBE5-4B9A-DA31-07944C2D97E2}"/>
                </a:ext>
              </a:extLst>
            </p:cNvPr>
            <p:cNvSpPr/>
            <p:nvPr/>
          </p:nvSpPr>
          <p:spPr>
            <a:xfrm>
              <a:off x="1643743" y="1621972"/>
              <a:ext cx="181247" cy="228600"/>
            </a:xfrm>
            <a:prstGeom prst="ellipse">
              <a:avLst/>
            </a:prstGeom>
            <a:solidFill>
              <a:srgbClr val="34194F"/>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DD3D9464-9BB4-C159-5479-7B556D62BD0E}"/>
                </a:ext>
              </a:extLst>
            </p:cNvPr>
            <p:cNvSpPr/>
            <p:nvPr/>
          </p:nvSpPr>
          <p:spPr>
            <a:xfrm>
              <a:off x="881743" y="1763486"/>
              <a:ext cx="2982686" cy="384265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IN" dirty="0"/>
                <a:t>              </a:t>
              </a:r>
              <a:r>
                <a:rPr lang="en-IN" b="1" i="0" dirty="0">
                  <a:solidFill>
                    <a:srgbClr val="404040"/>
                  </a:solidFill>
                  <a:effectLst/>
                  <a:latin typeface="Century" panose="02040604050505020304" pitchFamily="18" charset="0"/>
                </a:rPr>
                <a:t>Crime Prevention           </a:t>
              </a:r>
            </a:p>
            <a:p>
              <a:r>
                <a:rPr lang="en-IN" b="1" dirty="0">
                  <a:solidFill>
                    <a:srgbClr val="404040"/>
                  </a:solidFill>
                  <a:latin typeface="Century" panose="02040604050505020304" pitchFamily="18" charset="0"/>
                </a:rPr>
                <a:t>            </a:t>
              </a:r>
              <a:r>
                <a:rPr lang="en-IN" b="1" i="0" dirty="0">
                  <a:solidFill>
                    <a:srgbClr val="404040"/>
                  </a:solidFill>
                  <a:effectLst/>
                  <a:latin typeface="Century" panose="02040604050505020304" pitchFamily="18" charset="0"/>
                </a:rPr>
                <a:t>&amp; Deterrence</a:t>
              </a:r>
            </a:p>
            <a:p>
              <a:endParaRPr lang="en-IN" b="1" dirty="0">
                <a:solidFill>
                  <a:srgbClr val="404040"/>
                </a:solidFill>
                <a:latin typeface="Century" panose="02040604050505020304" pitchFamily="18" charset="0"/>
              </a:endParaRPr>
            </a:p>
            <a:p>
              <a:r>
                <a:rPr lang="en-US" b="0" i="0" dirty="0">
                  <a:solidFill>
                    <a:srgbClr val="404040"/>
                  </a:solidFill>
                  <a:effectLst/>
                  <a:latin typeface="Aptos Narrow" panose="020B0004020202020204" pitchFamily="34" charset="0"/>
                </a:rPr>
                <a:t>Surveillance cameras discourage criminal activities like theft, vandalism, and violence by creating a sense of monitored accountability. Studies show a significant drop in crime rates in areas with visible surveillance</a:t>
              </a:r>
              <a:r>
                <a:rPr lang="en-US" b="0" i="0" dirty="0">
                  <a:solidFill>
                    <a:srgbClr val="404040"/>
                  </a:solidFill>
                  <a:effectLst/>
                  <a:latin typeface="DeepSeek-CJK-patch"/>
                </a:rPr>
                <a:t>.</a:t>
              </a:r>
              <a:endParaRPr lang="en-IN" dirty="0">
                <a:latin typeface="Century" panose="02040604050505020304" pitchFamily="18" charset="0"/>
              </a:endParaRPr>
            </a:p>
          </p:txBody>
        </p:sp>
        <p:sp>
          <p:nvSpPr>
            <p:cNvPr id="12" name="Flowchart: Off-page Connector 11">
              <a:extLst>
                <a:ext uri="{FF2B5EF4-FFF2-40B4-BE49-F238E27FC236}">
                  <a16:creationId xmlns:a16="http://schemas.microsoft.com/office/drawing/2014/main" id="{037839DD-FF5A-F824-61FD-5566E0BAA40D}"/>
                </a:ext>
              </a:extLst>
            </p:cNvPr>
            <p:cNvSpPr/>
            <p:nvPr/>
          </p:nvSpPr>
          <p:spPr>
            <a:xfrm>
              <a:off x="1153886" y="1763486"/>
              <a:ext cx="489857" cy="646331"/>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Impact" panose="020B0806030902050204" pitchFamily="34" charset="0"/>
                </a:rPr>
                <a:t>1</a:t>
              </a:r>
              <a:endParaRPr lang="en-IN" sz="2000" b="1" dirty="0">
                <a:latin typeface="Impact" panose="020B0806030902050204" pitchFamily="34" charset="0"/>
              </a:endParaRPr>
            </a:p>
          </p:txBody>
        </p:sp>
        <p:sp>
          <p:nvSpPr>
            <p:cNvPr id="11" name="Rectangle 10">
              <a:extLst>
                <a:ext uri="{FF2B5EF4-FFF2-40B4-BE49-F238E27FC236}">
                  <a16:creationId xmlns:a16="http://schemas.microsoft.com/office/drawing/2014/main" id="{C10480B1-46E1-8740-A2CC-8F303274061D}"/>
                </a:ext>
              </a:extLst>
            </p:cNvPr>
            <p:cNvSpPr/>
            <p:nvPr/>
          </p:nvSpPr>
          <p:spPr>
            <a:xfrm>
              <a:off x="1284514" y="5410200"/>
              <a:ext cx="2057400" cy="195943"/>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0" name="Group 19">
            <a:extLst>
              <a:ext uri="{FF2B5EF4-FFF2-40B4-BE49-F238E27FC236}">
                <a16:creationId xmlns:a16="http://schemas.microsoft.com/office/drawing/2014/main" id="{7CAB8856-5995-02F6-FF9E-430AAD3798FA}"/>
              </a:ext>
            </a:extLst>
          </p:cNvPr>
          <p:cNvGrpSpPr/>
          <p:nvPr/>
        </p:nvGrpSpPr>
        <p:grpSpPr>
          <a:xfrm>
            <a:off x="4742864" y="1621972"/>
            <a:ext cx="2982686" cy="3984171"/>
            <a:chOff x="881743" y="1621972"/>
            <a:chExt cx="2982686" cy="3984171"/>
          </a:xfrm>
        </p:grpSpPr>
        <p:sp>
          <p:nvSpPr>
            <p:cNvPr id="21" name="Rectangle 20">
              <a:extLst>
                <a:ext uri="{FF2B5EF4-FFF2-40B4-BE49-F238E27FC236}">
                  <a16:creationId xmlns:a16="http://schemas.microsoft.com/office/drawing/2014/main" id="{12A78AD2-C64E-9DF0-EA2E-574911A8FC67}"/>
                </a:ext>
              </a:extLst>
            </p:cNvPr>
            <p:cNvSpPr/>
            <p:nvPr/>
          </p:nvSpPr>
          <p:spPr>
            <a:xfrm>
              <a:off x="1153886" y="1621972"/>
              <a:ext cx="579664" cy="141514"/>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CEAED7AC-FCE2-F42C-A848-A45DDE757A67}"/>
                </a:ext>
              </a:extLst>
            </p:cNvPr>
            <p:cNvSpPr/>
            <p:nvPr/>
          </p:nvSpPr>
          <p:spPr>
            <a:xfrm>
              <a:off x="1643743" y="1621972"/>
              <a:ext cx="181247" cy="228600"/>
            </a:xfrm>
            <a:prstGeom prst="ellipse">
              <a:avLst/>
            </a:prstGeom>
            <a:solidFill>
              <a:srgbClr val="34194F"/>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D4CC66FC-B0C5-D8AC-05E9-C7F529E2F2DD}"/>
                </a:ext>
              </a:extLst>
            </p:cNvPr>
            <p:cNvSpPr/>
            <p:nvPr/>
          </p:nvSpPr>
          <p:spPr>
            <a:xfrm>
              <a:off x="881743" y="1763486"/>
              <a:ext cx="2982686" cy="384265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IN" b="1" dirty="0">
                  <a:solidFill>
                    <a:srgbClr val="404040"/>
                  </a:solidFill>
                  <a:latin typeface="Century" panose="02040604050505020304" pitchFamily="18" charset="0"/>
                </a:rPr>
                <a:t>            </a:t>
              </a:r>
              <a:r>
                <a:rPr lang="en-IN" b="1" i="0" dirty="0">
                  <a:solidFill>
                    <a:srgbClr val="404040"/>
                  </a:solidFill>
                  <a:effectLst/>
                  <a:latin typeface="Century" panose="02040604050505020304" pitchFamily="18" charset="0"/>
                </a:rPr>
                <a:t>Enhanced</a:t>
              </a:r>
              <a:r>
                <a:rPr lang="en-IN" b="1" i="0" dirty="0">
                  <a:solidFill>
                    <a:srgbClr val="404040"/>
                  </a:solidFill>
                  <a:effectLst/>
                  <a:latin typeface="DeepSeek-CJK-patch"/>
                </a:rPr>
                <a:t> Public &amp;          </a:t>
              </a:r>
            </a:p>
            <a:p>
              <a:r>
                <a:rPr lang="en-IN" b="1" dirty="0">
                  <a:solidFill>
                    <a:srgbClr val="404040"/>
                  </a:solidFill>
                  <a:latin typeface="DeepSeek-CJK-patch"/>
                </a:rPr>
                <a:t>               </a:t>
              </a:r>
              <a:r>
                <a:rPr lang="en-IN" b="1" i="0" dirty="0">
                  <a:solidFill>
                    <a:srgbClr val="404040"/>
                  </a:solidFill>
                  <a:effectLst/>
                  <a:latin typeface="DeepSeek-CJK-patch"/>
                </a:rPr>
                <a:t>Personal Safety</a:t>
              </a:r>
            </a:p>
            <a:p>
              <a:endParaRPr lang="en-IN" b="1" dirty="0">
                <a:solidFill>
                  <a:srgbClr val="404040"/>
                </a:solidFill>
                <a:latin typeface="DeepSeek-CJK-patch"/>
              </a:endParaRPr>
            </a:p>
            <a:p>
              <a:r>
                <a:rPr lang="en-US" b="0" i="0" dirty="0">
                  <a:solidFill>
                    <a:srgbClr val="404040"/>
                  </a:solidFill>
                  <a:effectLst/>
                  <a:latin typeface="Aptos Narrow" panose="020B0004020202020204" pitchFamily="34" charset="0"/>
                </a:rPr>
                <a:t>From traffic monitoring to crowd control, surveillance systems help authorities respond faster to accidents, emergencies, and threats, protecting both public spaces and private property.</a:t>
              </a:r>
              <a:endParaRPr lang="en-IN" dirty="0">
                <a:latin typeface="Aptos Narrow" panose="020B0004020202020204" pitchFamily="34" charset="0"/>
              </a:endParaRPr>
            </a:p>
          </p:txBody>
        </p:sp>
        <p:sp>
          <p:nvSpPr>
            <p:cNvPr id="24" name="Flowchart: Off-page Connector 23">
              <a:extLst>
                <a:ext uri="{FF2B5EF4-FFF2-40B4-BE49-F238E27FC236}">
                  <a16:creationId xmlns:a16="http://schemas.microsoft.com/office/drawing/2014/main" id="{32A5DA2C-0A57-C562-7643-9023FB987D24}"/>
                </a:ext>
              </a:extLst>
            </p:cNvPr>
            <p:cNvSpPr/>
            <p:nvPr/>
          </p:nvSpPr>
          <p:spPr>
            <a:xfrm>
              <a:off x="1153886" y="1763486"/>
              <a:ext cx="489857" cy="646331"/>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Impact" panose="020B0806030902050204" pitchFamily="34" charset="0"/>
                </a:rPr>
                <a:t>2</a:t>
              </a:r>
              <a:endParaRPr lang="en-IN" sz="2000" b="1" dirty="0">
                <a:latin typeface="Impact" panose="020B0806030902050204" pitchFamily="34" charset="0"/>
              </a:endParaRPr>
            </a:p>
          </p:txBody>
        </p:sp>
        <p:sp>
          <p:nvSpPr>
            <p:cNvPr id="25" name="Rectangle 24">
              <a:extLst>
                <a:ext uri="{FF2B5EF4-FFF2-40B4-BE49-F238E27FC236}">
                  <a16:creationId xmlns:a16="http://schemas.microsoft.com/office/drawing/2014/main" id="{E2D3DFBF-FED9-789B-48B8-9AA7A61817D4}"/>
                </a:ext>
              </a:extLst>
            </p:cNvPr>
            <p:cNvSpPr/>
            <p:nvPr/>
          </p:nvSpPr>
          <p:spPr>
            <a:xfrm>
              <a:off x="1284514" y="5410200"/>
              <a:ext cx="2057400" cy="195943"/>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25">
            <a:extLst>
              <a:ext uri="{FF2B5EF4-FFF2-40B4-BE49-F238E27FC236}">
                <a16:creationId xmlns:a16="http://schemas.microsoft.com/office/drawing/2014/main" id="{6AC3A094-93EE-E805-0F20-EEBBCC6B7A06}"/>
              </a:ext>
            </a:extLst>
          </p:cNvPr>
          <p:cNvGrpSpPr/>
          <p:nvPr/>
        </p:nvGrpSpPr>
        <p:grpSpPr>
          <a:xfrm>
            <a:off x="8603985" y="1621972"/>
            <a:ext cx="2982686" cy="3984171"/>
            <a:chOff x="881743" y="1621972"/>
            <a:chExt cx="2982686" cy="3984171"/>
          </a:xfrm>
        </p:grpSpPr>
        <p:sp>
          <p:nvSpPr>
            <p:cNvPr id="27" name="Rectangle 26">
              <a:extLst>
                <a:ext uri="{FF2B5EF4-FFF2-40B4-BE49-F238E27FC236}">
                  <a16:creationId xmlns:a16="http://schemas.microsoft.com/office/drawing/2014/main" id="{D92F9F96-D91E-452E-8FFE-C5ECEB4A985F}"/>
                </a:ext>
              </a:extLst>
            </p:cNvPr>
            <p:cNvSpPr/>
            <p:nvPr/>
          </p:nvSpPr>
          <p:spPr>
            <a:xfrm>
              <a:off x="1153886" y="1621972"/>
              <a:ext cx="579664" cy="141514"/>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E373FCF7-791C-4FBA-C781-B858F4AF4EF6}"/>
                </a:ext>
              </a:extLst>
            </p:cNvPr>
            <p:cNvSpPr/>
            <p:nvPr/>
          </p:nvSpPr>
          <p:spPr>
            <a:xfrm>
              <a:off x="1643743" y="1621972"/>
              <a:ext cx="181247" cy="228600"/>
            </a:xfrm>
            <a:prstGeom prst="ellipse">
              <a:avLst/>
            </a:prstGeom>
            <a:solidFill>
              <a:srgbClr val="34194F"/>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E07788D-59F5-A196-7B47-28A52D2FAD7F}"/>
                </a:ext>
              </a:extLst>
            </p:cNvPr>
            <p:cNvSpPr/>
            <p:nvPr/>
          </p:nvSpPr>
          <p:spPr>
            <a:xfrm>
              <a:off x="881743" y="1763486"/>
              <a:ext cx="2982686" cy="384265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IN" dirty="0"/>
                <a:t>               </a:t>
              </a:r>
              <a:r>
                <a:rPr lang="en-IN" b="1" i="0" dirty="0">
                  <a:solidFill>
                    <a:srgbClr val="404040"/>
                  </a:solidFill>
                  <a:effectLst/>
                  <a:latin typeface="DeepSeek-CJK-patch"/>
                </a:rPr>
                <a:t>Evidence Collection </a:t>
              </a:r>
            </a:p>
            <a:p>
              <a:r>
                <a:rPr lang="en-IN" b="1" dirty="0">
                  <a:solidFill>
                    <a:srgbClr val="404040"/>
                  </a:solidFill>
                  <a:latin typeface="DeepSeek-CJK-patch"/>
                </a:rPr>
                <a:t>               </a:t>
              </a:r>
              <a:r>
                <a:rPr lang="en-IN" b="1" i="0" dirty="0">
                  <a:solidFill>
                    <a:srgbClr val="404040"/>
                  </a:solidFill>
                  <a:effectLst/>
                  <a:latin typeface="DeepSeek-CJK-patch"/>
                </a:rPr>
                <a:t>&amp; Accountability</a:t>
              </a:r>
            </a:p>
            <a:p>
              <a:endParaRPr lang="en-IN" b="1" dirty="0">
                <a:solidFill>
                  <a:srgbClr val="404040"/>
                </a:solidFill>
                <a:latin typeface="DeepSeek-CJK-patch"/>
              </a:endParaRPr>
            </a:p>
            <a:p>
              <a:r>
                <a:rPr lang="en-US" b="0" i="0" dirty="0">
                  <a:solidFill>
                    <a:srgbClr val="404040"/>
                  </a:solidFill>
                  <a:effectLst/>
                  <a:latin typeface="DeepSeek-CJK-patch"/>
                </a:rPr>
                <a:t>High-quality footage provides critical evidence for solving crimes, resolving disputes, and ensuring transparency in workplaces, legal cases, and security investigations.</a:t>
              </a:r>
              <a:endParaRPr lang="en-IN" b="1" dirty="0">
                <a:solidFill>
                  <a:srgbClr val="404040"/>
                </a:solidFill>
                <a:latin typeface="DeepSeek-CJK-patch"/>
              </a:endParaRPr>
            </a:p>
          </p:txBody>
        </p:sp>
        <p:sp>
          <p:nvSpPr>
            <p:cNvPr id="30" name="Flowchart: Off-page Connector 29">
              <a:extLst>
                <a:ext uri="{FF2B5EF4-FFF2-40B4-BE49-F238E27FC236}">
                  <a16:creationId xmlns:a16="http://schemas.microsoft.com/office/drawing/2014/main" id="{06A99C86-8A21-161A-DFCA-FA3C9E68E090}"/>
                </a:ext>
              </a:extLst>
            </p:cNvPr>
            <p:cNvSpPr/>
            <p:nvPr/>
          </p:nvSpPr>
          <p:spPr>
            <a:xfrm>
              <a:off x="1153886" y="1763486"/>
              <a:ext cx="489857" cy="646331"/>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Impact" panose="020B0806030902050204" pitchFamily="34" charset="0"/>
                </a:rPr>
                <a:t>3</a:t>
              </a:r>
              <a:endParaRPr lang="en-IN" sz="2000" b="1" dirty="0">
                <a:latin typeface="Impact" panose="020B0806030902050204" pitchFamily="34" charset="0"/>
              </a:endParaRPr>
            </a:p>
          </p:txBody>
        </p:sp>
        <p:sp>
          <p:nvSpPr>
            <p:cNvPr id="31" name="Rectangle 30">
              <a:extLst>
                <a:ext uri="{FF2B5EF4-FFF2-40B4-BE49-F238E27FC236}">
                  <a16:creationId xmlns:a16="http://schemas.microsoft.com/office/drawing/2014/main" id="{80606955-70E3-DF37-9EE3-AAB360043419}"/>
                </a:ext>
              </a:extLst>
            </p:cNvPr>
            <p:cNvSpPr/>
            <p:nvPr/>
          </p:nvSpPr>
          <p:spPr>
            <a:xfrm>
              <a:off x="1284514" y="5410200"/>
              <a:ext cx="2057400" cy="195943"/>
            </a:xfrm>
            <a:prstGeom prst="rect">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52850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a:extLst>
              <a:ext uri="{FF2B5EF4-FFF2-40B4-BE49-F238E27FC236}">
                <a16:creationId xmlns:a16="http://schemas.microsoft.com/office/drawing/2014/main" id="{18B7DDB8-0EA7-97B1-87D4-5F8C401CD1E1}"/>
              </a:ext>
            </a:extLst>
          </p:cNvPr>
          <p:cNvSpPr/>
          <p:nvPr/>
        </p:nvSpPr>
        <p:spPr>
          <a:xfrm>
            <a:off x="266217" y="1493134"/>
            <a:ext cx="10787606" cy="1099596"/>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buNone/>
            </a:pPr>
            <a:r>
              <a:rPr lang="en-IN" dirty="0">
                <a:solidFill>
                  <a:schemeClr val="tx1"/>
                </a:solidFill>
              </a:rPr>
              <a:t>                  </a:t>
            </a:r>
            <a:r>
              <a:rPr lang="en-US" b="1" dirty="0">
                <a:solidFill>
                  <a:schemeClr val="tx1"/>
                </a:solidFill>
              </a:rPr>
              <a:t>1. Face Detection</a:t>
            </a:r>
          </a:p>
          <a:p>
            <a:pPr>
              <a:buFont typeface="Arial" panose="020B0604020202020204" pitchFamily="34" charset="0"/>
              <a:buChar char="•"/>
            </a:pPr>
            <a:r>
              <a:rPr lang="en-US" dirty="0">
                <a:solidFill>
                  <a:schemeClr val="tx1"/>
                </a:solidFill>
              </a:rPr>
              <a:t>                AI detects human faces in images or video streams using computer vision.</a:t>
            </a:r>
          </a:p>
          <a:p>
            <a:pPr>
              <a:buFont typeface="Arial" panose="020B0604020202020204" pitchFamily="34" charset="0"/>
              <a:buChar char="•"/>
            </a:pPr>
            <a:r>
              <a:rPr lang="en-US" dirty="0">
                <a:solidFill>
                  <a:schemeClr val="tx1"/>
                </a:solidFill>
              </a:rPr>
              <a:t>                Deep learning algorithms (e.g., CNNs) help locate faces even in poor lighting or at different angles.</a:t>
            </a:r>
          </a:p>
          <a:p>
            <a:endParaRPr lang="en-IN" dirty="0"/>
          </a:p>
        </p:txBody>
      </p:sp>
      <p:sp>
        <p:nvSpPr>
          <p:cNvPr id="5" name="TextBox 4">
            <a:extLst>
              <a:ext uri="{FF2B5EF4-FFF2-40B4-BE49-F238E27FC236}">
                <a16:creationId xmlns:a16="http://schemas.microsoft.com/office/drawing/2014/main" id="{549C2D73-CFC4-D03F-253C-BC35F506215A}"/>
              </a:ext>
            </a:extLst>
          </p:cNvPr>
          <p:cNvSpPr txBox="1"/>
          <p:nvPr/>
        </p:nvSpPr>
        <p:spPr>
          <a:xfrm>
            <a:off x="1114064" y="758670"/>
            <a:ext cx="8168832" cy="584775"/>
          </a:xfrm>
          <a:prstGeom prst="rect">
            <a:avLst/>
          </a:prstGeom>
          <a:noFill/>
        </p:spPr>
        <p:txBody>
          <a:bodyPr wrap="square">
            <a:spAutoFit/>
          </a:bodyPr>
          <a:lstStyle/>
          <a:p>
            <a:r>
              <a:rPr lang="en-IN" sz="3200" b="1" dirty="0"/>
              <a:t>Role of facial Recognition and AI in Security</a:t>
            </a:r>
          </a:p>
        </p:txBody>
      </p:sp>
      <p:sp>
        <p:nvSpPr>
          <p:cNvPr id="9" name="Flowchart: Off-page Connector 8">
            <a:extLst>
              <a:ext uri="{FF2B5EF4-FFF2-40B4-BE49-F238E27FC236}">
                <a16:creationId xmlns:a16="http://schemas.microsoft.com/office/drawing/2014/main" id="{4FBD0758-016E-2FB3-BAB4-95442065E6B1}"/>
              </a:ext>
            </a:extLst>
          </p:cNvPr>
          <p:cNvSpPr/>
          <p:nvPr/>
        </p:nvSpPr>
        <p:spPr>
          <a:xfrm rot="16200000">
            <a:off x="347245" y="1539431"/>
            <a:ext cx="833376" cy="995425"/>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FD38EAAE-CAD2-0208-C469-B773E2EAB412}"/>
              </a:ext>
            </a:extLst>
          </p:cNvPr>
          <p:cNvSpPr txBox="1"/>
          <p:nvPr/>
        </p:nvSpPr>
        <p:spPr>
          <a:xfrm>
            <a:off x="509285" y="1744755"/>
            <a:ext cx="341760" cy="584775"/>
          </a:xfrm>
          <a:prstGeom prst="rect">
            <a:avLst/>
          </a:prstGeom>
          <a:noFill/>
        </p:spPr>
        <p:txBody>
          <a:bodyPr wrap="none" rtlCol="0">
            <a:spAutoFit/>
          </a:bodyPr>
          <a:lstStyle/>
          <a:p>
            <a:r>
              <a:rPr lang="en-IN" sz="3200" b="1" dirty="0">
                <a:solidFill>
                  <a:schemeClr val="bg1"/>
                </a:solidFill>
                <a:latin typeface="Impact" panose="020B0806030902050204" pitchFamily="34" charset="0"/>
              </a:rPr>
              <a:t>1</a:t>
            </a:r>
          </a:p>
        </p:txBody>
      </p:sp>
      <p:sp>
        <p:nvSpPr>
          <p:cNvPr id="11" name="Flowchart: Alternate Process 10">
            <a:extLst>
              <a:ext uri="{FF2B5EF4-FFF2-40B4-BE49-F238E27FC236}">
                <a16:creationId xmlns:a16="http://schemas.microsoft.com/office/drawing/2014/main" id="{C25CEA6E-5827-DE91-6A91-839E1EF9CFFA}"/>
              </a:ext>
            </a:extLst>
          </p:cNvPr>
          <p:cNvSpPr/>
          <p:nvPr/>
        </p:nvSpPr>
        <p:spPr>
          <a:xfrm>
            <a:off x="266217" y="2873536"/>
            <a:ext cx="10787606" cy="1252835"/>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buNone/>
            </a:pPr>
            <a:r>
              <a:rPr lang="en-US" b="1" dirty="0">
                <a:solidFill>
                  <a:schemeClr val="tx1"/>
                </a:solidFill>
              </a:rPr>
              <a:t>                2.Face Matching &amp; Identification</a:t>
            </a:r>
          </a:p>
          <a:p>
            <a:pPr>
              <a:buFont typeface="Arial" panose="020B0604020202020204" pitchFamily="34" charset="0"/>
              <a:buChar char="•"/>
            </a:pPr>
            <a:r>
              <a:rPr lang="en-US" dirty="0">
                <a:solidFill>
                  <a:schemeClr val="tx1"/>
                </a:solidFill>
              </a:rPr>
              <a:t>               AI compares captured faces against databases for verification (e.g., unlocking a phone) or identification                   </a:t>
            </a:r>
          </a:p>
          <a:p>
            <a:pPr>
              <a:buFont typeface="Arial" panose="020B0604020202020204" pitchFamily="34" charset="0"/>
              <a:buChar char="•"/>
            </a:pPr>
            <a:r>
              <a:rPr lang="en-US" dirty="0">
                <a:solidFill>
                  <a:schemeClr val="tx1"/>
                </a:solidFill>
              </a:rPr>
              <a:t>              (e.g., finding a suspect).Common uses: law enforcement, airport security, phone unlocking, workplace                </a:t>
            </a:r>
          </a:p>
          <a:p>
            <a:r>
              <a:rPr lang="en-US" dirty="0">
                <a:solidFill>
                  <a:schemeClr val="tx1"/>
                </a:solidFill>
              </a:rPr>
              <a:t>                access control.</a:t>
            </a:r>
          </a:p>
          <a:p>
            <a:pPr>
              <a:buNone/>
            </a:pPr>
            <a:r>
              <a:rPr lang="en-US" dirty="0">
                <a:solidFill>
                  <a:schemeClr val="tx1"/>
                </a:solidFill>
              </a:rPr>
              <a:t>.</a:t>
            </a:r>
          </a:p>
          <a:p>
            <a:endParaRPr lang="en-IN" dirty="0"/>
          </a:p>
        </p:txBody>
      </p:sp>
      <p:sp>
        <p:nvSpPr>
          <p:cNvPr id="12" name="Flowchart: Off-page Connector 11">
            <a:extLst>
              <a:ext uri="{FF2B5EF4-FFF2-40B4-BE49-F238E27FC236}">
                <a16:creationId xmlns:a16="http://schemas.microsoft.com/office/drawing/2014/main" id="{4E46CB03-4BB4-11E2-C03F-53509A2159DF}"/>
              </a:ext>
            </a:extLst>
          </p:cNvPr>
          <p:cNvSpPr/>
          <p:nvPr/>
        </p:nvSpPr>
        <p:spPr>
          <a:xfrm rot="16200000">
            <a:off x="293712" y="2979032"/>
            <a:ext cx="940443" cy="995425"/>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BF3E7A83-EC73-9EDB-3B3C-7B2B443C02D5}"/>
              </a:ext>
            </a:extLst>
          </p:cNvPr>
          <p:cNvSpPr txBox="1"/>
          <p:nvPr/>
        </p:nvSpPr>
        <p:spPr>
          <a:xfrm>
            <a:off x="484438" y="3207565"/>
            <a:ext cx="391454" cy="584775"/>
          </a:xfrm>
          <a:prstGeom prst="rect">
            <a:avLst/>
          </a:prstGeom>
          <a:noFill/>
        </p:spPr>
        <p:txBody>
          <a:bodyPr wrap="none" rtlCol="0">
            <a:spAutoFit/>
          </a:bodyPr>
          <a:lstStyle/>
          <a:p>
            <a:r>
              <a:rPr lang="en-IN" sz="3200" b="1" dirty="0">
                <a:solidFill>
                  <a:schemeClr val="bg1"/>
                </a:solidFill>
                <a:latin typeface="Impact" panose="020B0806030902050204" pitchFamily="34" charset="0"/>
              </a:rPr>
              <a:t>2</a:t>
            </a:r>
          </a:p>
        </p:txBody>
      </p:sp>
      <p:sp>
        <p:nvSpPr>
          <p:cNvPr id="14" name="Flowchart: Alternate Process 13">
            <a:extLst>
              <a:ext uri="{FF2B5EF4-FFF2-40B4-BE49-F238E27FC236}">
                <a16:creationId xmlns:a16="http://schemas.microsoft.com/office/drawing/2014/main" id="{C25CEA6E-5827-DE91-6A91-839E1EF9CFFA}"/>
              </a:ext>
            </a:extLst>
          </p:cNvPr>
          <p:cNvSpPr/>
          <p:nvPr/>
        </p:nvSpPr>
        <p:spPr>
          <a:xfrm>
            <a:off x="266217" y="4265270"/>
            <a:ext cx="10787606" cy="1099596"/>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buNone/>
            </a:pPr>
            <a:r>
              <a:rPr lang="en-US" b="1" dirty="0">
                <a:solidFill>
                  <a:schemeClr val="tx1"/>
                </a:solidFill>
              </a:rPr>
              <a:t>                 3. Liveness Detection</a:t>
            </a:r>
          </a:p>
          <a:p>
            <a:pPr>
              <a:buFont typeface="Arial" panose="020B0604020202020204" pitchFamily="34" charset="0"/>
              <a:buChar char="•"/>
            </a:pPr>
            <a:r>
              <a:rPr lang="en-US" dirty="0">
                <a:solidFill>
                  <a:schemeClr val="tx1"/>
                </a:solidFill>
              </a:rPr>
              <a:t>                AI systems verify that the face is from a real, live person (not a photo or mask) to prevent spoofing.</a:t>
            </a:r>
          </a:p>
          <a:p>
            <a:pPr>
              <a:buNone/>
            </a:pPr>
            <a:r>
              <a:rPr lang="en-US" dirty="0">
                <a:solidFill>
                  <a:schemeClr val="tx1"/>
                </a:solidFill>
              </a:rPr>
              <a:t>.</a:t>
            </a:r>
          </a:p>
          <a:p>
            <a:endParaRPr lang="en-IN" dirty="0">
              <a:solidFill>
                <a:schemeClr val="tx1"/>
              </a:solidFill>
            </a:endParaRPr>
          </a:p>
        </p:txBody>
      </p:sp>
      <p:sp>
        <p:nvSpPr>
          <p:cNvPr id="15" name="Flowchart: Off-page Connector 14">
            <a:extLst>
              <a:ext uri="{FF2B5EF4-FFF2-40B4-BE49-F238E27FC236}">
                <a16:creationId xmlns:a16="http://schemas.microsoft.com/office/drawing/2014/main" id="{4E46CB03-4BB4-11E2-C03F-53509A2159DF}"/>
              </a:ext>
            </a:extLst>
          </p:cNvPr>
          <p:cNvSpPr/>
          <p:nvPr/>
        </p:nvSpPr>
        <p:spPr>
          <a:xfrm rot="16200000">
            <a:off x="347245" y="4311567"/>
            <a:ext cx="833376" cy="995425"/>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BF3E7A83-EC73-9EDB-3B3C-7B2B443C02D5}"/>
              </a:ext>
            </a:extLst>
          </p:cNvPr>
          <p:cNvSpPr txBox="1"/>
          <p:nvPr/>
        </p:nvSpPr>
        <p:spPr>
          <a:xfrm>
            <a:off x="509285" y="4516891"/>
            <a:ext cx="402674" cy="584775"/>
          </a:xfrm>
          <a:prstGeom prst="rect">
            <a:avLst/>
          </a:prstGeom>
          <a:noFill/>
        </p:spPr>
        <p:txBody>
          <a:bodyPr wrap="none" rtlCol="0">
            <a:spAutoFit/>
          </a:bodyPr>
          <a:lstStyle/>
          <a:p>
            <a:r>
              <a:rPr lang="en-IN" sz="3200" b="1" dirty="0">
                <a:solidFill>
                  <a:schemeClr val="bg1"/>
                </a:solidFill>
                <a:latin typeface="Impact" panose="020B0806030902050204" pitchFamily="34" charset="0"/>
              </a:rPr>
              <a:t>3</a:t>
            </a:r>
          </a:p>
        </p:txBody>
      </p:sp>
      <p:sp>
        <p:nvSpPr>
          <p:cNvPr id="17" name="Flowchart: Alternate Process 16">
            <a:extLst>
              <a:ext uri="{FF2B5EF4-FFF2-40B4-BE49-F238E27FC236}">
                <a16:creationId xmlns:a16="http://schemas.microsoft.com/office/drawing/2014/main" id="{7B0C084B-1143-0592-8BA5-771E88DDD042}"/>
              </a:ext>
            </a:extLst>
          </p:cNvPr>
          <p:cNvSpPr/>
          <p:nvPr/>
        </p:nvSpPr>
        <p:spPr>
          <a:xfrm>
            <a:off x="266217" y="5489165"/>
            <a:ext cx="10787606" cy="1099596"/>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buNone/>
            </a:pPr>
            <a:r>
              <a:rPr lang="en-IN" dirty="0">
                <a:solidFill>
                  <a:schemeClr val="tx1"/>
                </a:solidFill>
              </a:rPr>
              <a:t>                 </a:t>
            </a:r>
            <a:r>
              <a:rPr lang="en-IN" b="1" dirty="0">
                <a:solidFill>
                  <a:schemeClr val="tx1"/>
                </a:solidFill>
              </a:rPr>
              <a:t>4.</a:t>
            </a:r>
            <a:r>
              <a:rPr lang="en-US" b="1" dirty="0">
                <a:solidFill>
                  <a:schemeClr val="tx1"/>
                </a:solidFill>
              </a:rPr>
              <a:t>Emotion &amp; Behavior Analysis</a:t>
            </a:r>
          </a:p>
          <a:p>
            <a:pPr>
              <a:buFont typeface="Arial" panose="020B0604020202020204" pitchFamily="34" charset="0"/>
              <a:buChar char="•"/>
            </a:pPr>
            <a:r>
              <a:rPr lang="en-US" dirty="0">
                <a:solidFill>
                  <a:schemeClr val="tx1"/>
                </a:solidFill>
              </a:rPr>
              <a:t>                Some systems go beyond identity to assess emotional state, attention level, or suspicious behavior —                       </a:t>
            </a:r>
          </a:p>
          <a:p>
            <a:pPr>
              <a:buFont typeface="Arial" panose="020B0604020202020204" pitchFamily="34" charset="0"/>
              <a:buChar char="•"/>
            </a:pPr>
            <a:r>
              <a:rPr lang="en-US" dirty="0">
                <a:solidFill>
                  <a:schemeClr val="tx1"/>
                </a:solidFill>
              </a:rPr>
              <a:t>                often controversial.</a:t>
            </a:r>
          </a:p>
          <a:p>
            <a:pPr>
              <a:buNone/>
            </a:pPr>
            <a:endParaRPr lang="en-IN" dirty="0"/>
          </a:p>
        </p:txBody>
      </p:sp>
      <p:sp>
        <p:nvSpPr>
          <p:cNvPr id="18" name="Flowchart: Off-page Connector 17">
            <a:extLst>
              <a:ext uri="{FF2B5EF4-FFF2-40B4-BE49-F238E27FC236}">
                <a16:creationId xmlns:a16="http://schemas.microsoft.com/office/drawing/2014/main" id="{461B722E-8A53-0A53-F972-55525143850F}"/>
              </a:ext>
            </a:extLst>
          </p:cNvPr>
          <p:cNvSpPr/>
          <p:nvPr/>
        </p:nvSpPr>
        <p:spPr>
          <a:xfrm rot="16200000">
            <a:off x="347245" y="5535462"/>
            <a:ext cx="833376" cy="995425"/>
          </a:xfrm>
          <a:prstGeom prst="flowChartOffpageConnector">
            <a:avLst/>
          </a:prstGeom>
          <a:solidFill>
            <a:srgbClr val="912CDC"/>
          </a:solidFill>
          <a:ln>
            <a:solidFill>
              <a:srgbClr val="912C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B7F05144-D1E3-AFD7-696C-CAFC4766929B}"/>
              </a:ext>
            </a:extLst>
          </p:cNvPr>
          <p:cNvSpPr txBox="1"/>
          <p:nvPr/>
        </p:nvSpPr>
        <p:spPr>
          <a:xfrm>
            <a:off x="509285" y="5740786"/>
            <a:ext cx="389850" cy="584775"/>
          </a:xfrm>
          <a:prstGeom prst="rect">
            <a:avLst/>
          </a:prstGeom>
          <a:noFill/>
        </p:spPr>
        <p:txBody>
          <a:bodyPr wrap="none" rtlCol="0">
            <a:spAutoFit/>
          </a:bodyPr>
          <a:lstStyle/>
          <a:p>
            <a:r>
              <a:rPr lang="en-IN" sz="3200" b="1" dirty="0">
                <a:solidFill>
                  <a:schemeClr val="bg1"/>
                </a:solidFill>
                <a:latin typeface="Impact" panose="020B0806030902050204" pitchFamily="34" charset="0"/>
              </a:rPr>
              <a:t>4</a:t>
            </a:r>
          </a:p>
        </p:txBody>
      </p:sp>
    </p:spTree>
    <p:extLst>
      <p:ext uri="{BB962C8B-B14F-4D97-AF65-F5344CB8AC3E}">
        <p14:creationId xmlns:p14="http://schemas.microsoft.com/office/powerpoint/2010/main" val="56777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0B449-DCB6-8E29-FFE3-923BFFD5FF0F}"/>
              </a:ext>
            </a:extLst>
          </p:cNvPr>
          <p:cNvSpPr/>
          <p:nvPr/>
        </p:nvSpPr>
        <p:spPr>
          <a:xfrm>
            <a:off x="0" y="0"/>
            <a:ext cx="12192000" cy="384464"/>
          </a:xfrm>
          <a:prstGeom prst="rect">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a:solidFill>
                  <a:sysClr val="windowText" lastClr="000000"/>
                </a:solidFill>
              </a:ln>
              <a:solidFill>
                <a:sysClr val="windowText" lastClr="000000"/>
              </a:solidFill>
            </a:endParaRPr>
          </a:p>
        </p:txBody>
      </p:sp>
      <p:sp>
        <p:nvSpPr>
          <p:cNvPr id="5" name="TextBox 4">
            <a:extLst>
              <a:ext uri="{FF2B5EF4-FFF2-40B4-BE49-F238E27FC236}">
                <a16:creationId xmlns:a16="http://schemas.microsoft.com/office/drawing/2014/main" id="{90FA706F-CC4D-092E-31AD-B20C45B0F800}"/>
              </a:ext>
            </a:extLst>
          </p:cNvPr>
          <p:cNvSpPr txBox="1"/>
          <p:nvPr/>
        </p:nvSpPr>
        <p:spPr>
          <a:xfrm>
            <a:off x="3616795" y="384464"/>
            <a:ext cx="4958409" cy="707886"/>
          </a:xfrm>
          <a:prstGeom prst="rect">
            <a:avLst/>
          </a:prstGeom>
          <a:noFill/>
        </p:spPr>
        <p:txBody>
          <a:bodyPr wrap="none" rtlCol="0">
            <a:spAutoFit/>
          </a:bodyPr>
          <a:lstStyle/>
          <a:p>
            <a:r>
              <a:rPr lang="en-US" sz="4000" dirty="0">
                <a:latin typeface="Aharoni" panose="02010803020104030203" pitchFamily="2" charset="-79"/>
                <a:cs typeface="Aharoni" panose="02010803020104030203" pitchFamily="2" charset="-79"/>
              </a:rPr>
              <a:t>LITERATURE REVIEW</a:t>
            </a:r>
            <a:endParaRPr lang="en-IN" sz="40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DDF0EC11-BB5F-5C28-55D4-76968F2BE744}"/>
              </a:ext>
            </a:extLst>
          </p:cNvPr>
          <p:cNvSpPr txBox="1"/>
          <p:nvPr/>
        </p:nvSpPr>
        <p:spPr>
          <a:xfrm>
            <a:off x="4174543" y="1076704"/>
            <a:ext cx="3842911" cy="400110"/>
          </a:xfrm>
          <a:prstGeom prst="rect">
            <a:avLst/>
          </a:prstGeom>
          <a:noFill/>
        </p:spPr>
        <p:txBody>
          <a:bodyPr wrap="none" rtlCol="0">
            <a:spAutoFit/>
          </a:bodyPr>
          <a:lstStyle/>
          <a:p>
            <a:r>
              <a:rPr lang="en-US" sz="2000" dirty="0"/>
              <a:t>Title: AIO ( All in one home system)</a:t>
            </a:r>
            <a:endParaRPr lang="en-IN" sz="2000" dirty="0"/>
          </a:p>
        </p:txBody>
      </p:sp>
      <p:sp>
        <p:nvSpPr>
          <p:cNvPr id="7" name="TextBox 6">
            <a:extLst>
              <a:ext uri="{FF2B5EF4-FFF2-40B4-BE49-F238E27FC236}">
                <a16:creationId xmlns:a16="http://schemas.microsoft.com/office/drawing/2014/main" id="{755FAC3C-77DA-43A2-C481-AC17E34182FC}"/>
              </a:ext>
            </a:extLst>
          </p:cNvPr>
          <p:cNvSpPr txBox="1"/>
          <p:nvPr/>
        </p:nvSpPr>
        <p:spPr>
          <a:xfrm>
            <a:off x="706583" y="1704110"/>
            <a:ext cx="10629900" cy="5109091"/>
          </a:xfrm>
          <a:prstGeom prst="rect">
            <a:avLst/>
          </a:prstGeom>
          <a:noFill/>
        </p:spPr>
        <p:txBody>
          <a:bodyPr wrap="square" rtlCol="0">
            <a:spAutoFit/>
          </a:bodyPr>
          <a:lstStyle/>
          <a:p>
            <a:r>
              <a:rPr lang="en-US" sz="2400" b="1" dirty="0">
                <a:latin typeface="Aptos" panose="020B0004020202020204" pitchFamily="34" charset="0"/>
              </a:rPr>
              <a:t>Introduction:</a:t>
            </a:r>
            <a:endParaRPr lang="en-US" sz="2400" dirty="0">
              <a:latin typeface="Aptos" panose="020B0004020202020204" pitchFamily="34" charset="0"/>
            </a:endParaRPr>
          </a:p>
          <a:p>
            <a:r>
              <a:rPr lang="en-US" sz="2000" dirty="0">
                <a:latin typeface="Baskerville Old Face" panose="02020602080505020303" pitchFamily="18" charset="0"/>
              </a:rPr>
              <a:t>The emergence of smart surveillance systems is closely tied to advancements in embedded systems, wireless communication, and artificial intelligence. Traditional surveillance has evolved into intelligent systems capable of automating security tasks using machine learning, IoT devices, and sensor fusion. Face recognition has become a pivotal element in modern surveillance due to its non-invasive and real-time identity verification capabilities.</a:t>
            </a:r>
          </a:p>
          <a:p>
            <a:endParaRPr lang="en-US" sz="2000" b="1" dirty="0">
              <a:latin typeface="Aptos" panose="020B0004020202020204" pitchFamily="34" charset="0"/>
            </a:endParaRPr>
          </a:p>
          <a:p>
            <a:r>
              <a:rPr lang="en-US" sz="2400" b="1" dirty="0">
                <a:latin typeface="Aptos" panose="020B0004020202020204" pitchFamily="34" charset="0"/>
              </a:rPr>
              <a:t>Findings:</a:t>
            </a:r>
          </a:p>
          <a:p>
            <a:pPr>
              <a:buNone/>
            </a:pPr>
            <a:r>
              <a:rPr lang="en-US" sz="2000" b="1" dirty="0"/>
              <a:t>1.Face Recognition in Surveillance</a:t>
            </a:r>
          </a:p>
          <a:p>
            <a:r>
              <a:rPr lang="en-US" sz="2000" dirty="0">
                <a:latin typeface="Baskerville Old Face" panose="02020602080505020303" pitchFamily="18" charset="0"/>
              </a:rPr>
              <a:t>Face recognition technology employs computer vision and deep learning models to identify individuals in real time. According to Zhang et al. (2019), the accuracy of modern face recognition algorithms has significantly improved with convolutional neural networks (CNNs), enabling reliable identity matching in varied lighting and background conditions. Integration with surveillance systems allows for automatic intruder detection, access control, and suspect tracking without manual intervention.</a:t>
            </a:r>
          </a:p>
          <a:p>
            <a:endParaRPr lang="en-US" sz="2000" b="1" dirty="0">
              <a:latin typeface="Aptos" panose="020B0004020202020204" pitchFamily="34" charset="0"/>
            </a:endParaRPr>
          </a:p>
          <a:p>
            <a:endParaRPr lang="en-IN" dirty="0"/>
          </a:p>
        </p:txBody>
      </p:sp>
      <p:graphicFrame>
        <p:nvGraphicFramePr>
          <p:cNvPr id="8" name="Table 7">
            <a:extLst>
              <a:ext uri="{FF2B5EF4-FFF2-40B4-BE49-F238E27FC236}">
                <a16:creationId xmlns:a16="http://schemas.microsoft.com/office/drawing/2014/main" id="{BD0B66E7-5F0C-D1D6-2090-E4C3214BF978}"/>
              </a:ext>
            </a:extLst>
          </p:cNvPr>
          <p:cNvGraphicFramePr>
            <a:graphicFrameLocks noGrp="1"/>
          </p:cNvGraphicFramePr>
          <p:nvPr>
            <p:extLst>
              <p:ext uri="{D42A27DB-BD31-4B8C-83A1-F6EECF244321}">
                <p14:modId xmlns:p14="http://schemas.microsoft.com/office/powerpoint/2010/main" val="1386778383"/>
              </p:ext>
            </p:extLst>
          </p:nvPr>
        </p:nvGraphicFramePr>
        <p:xfrm>
          <a:off x="129209" y="384464"/>
          <a:ext cx="11936895" cy="6334388"/>
        </p:xfrm>
        <a:graphic>
          <a:graphicData uri="http://schemas.openxmlformats.org/drawingml/2006/table">
            <a:tbl>
              <a:tblPr/>
              <a:tblGrid>
                <a:gridCol w="11936895">
                  <a:extLst>
                    <a:ext uri="{9D8B030D-6E8A-4147-A177-3AD203B41FA5}">
                      <a16:colId xmlns:a16="http://schemas.microsoft.com/office/drawing/2014/main" val="518510577"/>
                    </a:ext>
                  </a:extLst>
                </a:gridCol>
              </a:tblGrid>
              <a:tr h="6334388">
                <a:tc>
                  <a:txBody>
                    <a:bodyPr/>
                    <a:lstStyle/>
                    <a:p>
                      <a:endParaRPr lang="en-IN" dirty="0"/>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extLst>
                  <a:ext uri="{0D108BD9-81ED-4DB2-BD59-A6C34878D82A}">
                    <a16:rowId xmlns:a16="http://schemas.microsoft.com/office/drawing/2014/main" val="1017745789"/>
                  </a:ext>
                </a:extLst>
              </a:tr>
            </a:tbl>
          </a:graphicData>
        </a:graphic>
      </p:graphicFrame>
    </p:spTree>
    <p:extLst>
      <p:ext uri="{BB962C8B-B14F-4D97-AF65-F5344CB8AC3E}">
        <p14:creationId xmlns:p14="http://schemas.microsoft.com/office/powerpoint/2010/main" val="166677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9F5D46-2C6D-C263-6792-2D059C12F1B3}"/>
              </a:ext>
            </a:extLst>
          </p:cNvPr>
          <p:cNvSpPr txBox="1"/>
          <p:nvPr/>
        </p:nvSpPr>
        <p:spPr>
          <a:xfrm>
            <a:off x="885487" y="451779"/>
            <a:ext cx="10629900" cy="6217087"/>
          </a:xfrm>
          <a:prstGeom prst="rect">
            <a:avLst/>
          </a:prstGeom>
          <a:noFill/>
        </p:spPr>
        <p:txBody>
          <a:bodyPr wrap="square" rtlCol="0">
            <a:spAutoFit/>
          </a:bodyPr>
          <a:lstStyle/>
          <a:p>
            <a:pPr>
              <a:buNone/>
            </a:pPr>
            <a:r>
              <a:rPr lang="en-US" sz="2000" b="1" dirty="0"/>
              <a:t>2. Raspberry Pi in IoT-Based Security Systems</a:t>
            </a:r>
          </a:p>
          <a:p>
            <a:pPr>
              <a:buNone/>
            </a:pPr>
            <a:r>
              <a:rPr lang="en-US" sz="2000" dirty="0">
                <a:latin typeface="Baskerville Old Face" panose="02020602080505020303" pitchFamily="18" charset="0"/>
              </a:rPr>
              <a:t>The Raspberry Pi has emerged as a cost-effective and flexible platform for home automation and surveillance applications. As noted in the AIO Home System project, the Raspberry Pi acts as a central processing hub, interfacing with various sensors (PIR, gas, water leak) and peripherals (IP camera, smart bulbs). Prior studies (e.g., Sharma et al., 2020) demonstrate that Raspberry Pi-based systems offer a viable alternative to expensive proprietary setups, especially when paired with open-source software.</a:t>
            </a:r>
          </a:p>
          <a:p>
            <a:pPr>
              <a:buNone/>
            </a:pPr>
            <a:endParaRPr lang="en-US" sz="2000" dirty="0">
              <a:latin typeface="Baskerville Old Face" panose="02020602080505020303" pitchFamily="18" charset="0"/>
            </a:endParaRPr>
          </a:p>
          <a:p>
            <a:pPr>
              <a:buNone/>
            </a:pPr>
            <a:r>
              <a:rPr lang="en-US" sz="2000" b="1" dirty="0"/>
              <a:t>3. Sensor Integration for Home Safety</a:t>
            </a:r>
          </a:p>
          <a:p>
            <a:pPr>
              <a:buNone/>
            </a:pPr>
            <a:r>
              <a:rPr lang="en-US" sz="2000" dirty="0">
                <a:latin typeface="Baskerville Old Face" panose="02020602080505020303" pitchFamily="18" charset="0"/>
              </a:rPr>
              <a:t>Effective surveillance systems go beyond visual monitoring. The integration of gas leak detectors, PIR sensors, and water leak sensors significantly enhances the functional scope of home security. These sensors provide environmental awareness, enabling early warning systems for hazards. Literature supports the use of multimodal sensor inputs to increase situational awareness (Li &amp; Wang, 2018).</a:t>
            </a:r>
          </a:p>
          <a:p>
            <a:pPr>
              <a:buNone/>
            </a:pPr>
            <a:endParaRPr lang="en-US" sz="2000" dirty="0">
              <a:latin typeface="Baskerville Old Face" panose="02020602080505020303" pitchFamily="18" charset="0"/>
            </a:endParaRPr>
          </a:p>
          <a:p>
            <a:pPr>
              <a:buNone/>
            </a:pPr>
            <a:r>
              <a:rPr lang="en-US" sz="2000" b="1" dirty="0"/>
              <a:t>4. Smart Lighting and Energy Efficiency</a:t>
            </a:r>
          </a:p>
          <a:p>
            <a:pPr>
              <a:buNone/>
            </a:pPr>
            <a:r>
              <a:rPr lang="en-US" sz="2000" dirty="0">
                <a:latin typeface="Baskerville Old Face" panose="02020602080505020303" pitchFamily="18" charset="0"/>
              </a:rPr>
              <a:t>Smart lighting systems, controlled by motion detection sensors, reduce energy consumption while improving home security. Studies such as those by Kumar et al. (2021) confirm the benefits of motion-triggered lighting in residential settings, not only in terms of energy savings but also in deterring unauthorized movement during nighttime.</a:t>
            </a:r>
          </a:p>
          <a:p>
            <a:endParaRPr lang="en-US" sz="2000" b="1" dirty="0">
              <a:latin typeface="Aptos" panose="020B0004020202020204" pitchFamily="34" charset="0"/>
            </a:endParaRPr>
          </a:p>
          <a:p>
            <a:endParaRPr lang="en-IN" dirty="0"/>
          </a:p>
        </p:txBody>
      </p:sp>
      <p:graphicFrame>
        <p:nvGraphicFramePr>
          <p:cNvPr id="5" name="Table 4">
            <a:extLst>
              <a:ext uri="{FF2B5EF4-FFF2-40B4-BE49-F238E27FC236}">
                <a16:creationId xmlns:a16="http://schemas.microsoft.com/office/drawing/2014/main" id="{C8F540D6-1E2F-E32B-3418-9D4254171A41}"/>
              </a:ext>
            </a:extLst>
          </p:cNvPr>
          <p:cNvGraphicFramePr>
            <a:graphicFrameLocks noGrp="1"/>
          </p:cNvGraphicFramePr>
          <p:nvPr/>
        </p:nvGraphicFramePr>
        <p:xfrm>
          <a:off x="129209" y="119270"/>
          <a:ext cx="11936895" cy="6599582"/>
        </p:xfrm>
        <a:graphic>
          <a:graphicData uri="http://schemas.openxmlformats.org/drawingml/2006/table">
            <a:tbl>
              <a:tblPr/>
              <a:tblGrid>
                <a:gridCol w="11936895">
                  <a:extLst>
                    <a:ext uri="{9D8B030D-6E8A-4147-A177-3AD203B41FA5}">
                      <a16:colId xmlns:a16="http://schemas.microsoft.com/office/drawing/2014/main" val="518510577"/>
                    </a:ext>
                  </a:extLst>
                </a:gridCol>
              </a:tblGrid>
              <a:tr h="6599582">
                <a:tc>
                  <a:txBody>
                    <a:bodyPr/>
                    <a:lstStyle/>
                    <a:p>
                      <a:endParaRPr lang="en-IN" dirty="0"/>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extLst>
                  <a:ext uri="{0D108BD9-81ED-4DB2-BD59-A6C34878D82A}">
                    <a16:rowId xmlns:a16="http://schemas.microsoft.com/office/drawing/2014/main" val="1017745789"/>
                  </a:ext>
                </a:extLst>
              </a:tr>
            </a:tbl>
          </a:graphicData>
        </a:graphic>
      </p:graphicFrame>
    </p:spTree>
    <p:extLst>
      <p:ext uri="{BB962C8B-B14F-4D97-AF65-F5344CB8AC3E}">
        <p14:creationId xmlns:p14="http://schemas.microsoft.com/office/powerpoint/2010/main" val="193216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D00EDE-B5CB-C368-085F-B669FDB45073}"/>
              </a:ext>
            </a:extLst>
          </p:cNvPr>
          <p:cNvSpPr txBox="1"/>
          <p:nvPr/>
        </p:nvSpPr>
        <p:spPr>
          <a:xfrm>
            <a:off x="781050" y="382206"/>
            <a:ext cx="10629900" cy="4493538"/>
          </a:xfrm>
          <a:prstGeom prst="rect">
            <a:avLst/>
          </a:prstGeom>
          <a:noFill/>
        </p:spPr>
        <p:txBody>
          <a:bodyPr wrap="square" rtlCol="0">
            <a:spAutoFit/>
          </a:bodyPr>
          <a:lstStyle/>
          <a:p>
            <a:pPr>
              <a:buNone/>
            </a:pPr>
            <a:r>
              <a:rPr lang="en-US" sz="2400" b="1" dirty="0">
                <a:latin typeface="Aptos" panose="020B0004020202020204" pitchFamily="34" charset="0"/>
              </a:rPr>
              <a:t>Challenges and Limitations</a:t>
            </a:r>
          </a:p>
          <a:p>
            <a:pPr>
              <a:buNone/>
            </a:pPr>
            <a:r>
              <a:rPr lang="en-US" sz="2000" dirty="0">
                <a:latin typeface="Baskerville Old Face" panose="02020602080505020303" pitchFamily="18" charset="0"/>
              </a:rPr>
              <a:t>Despite their advantages, smart surveillance systems face challenges such as data privacy, cybersecurity threats, and network dependency. Face recognition, in particular, raises ethical concerns related to consent and potential misuse. Furthermore, system reliability can be impacted by power failures or connectivity issues, especially when critical sensors are only Wi-Fi dependent.</a:t>
            </a:r>
          </a:p>
          <a:p>
            <a:pPr>
              <a:buNone/>
            </a:pPr>
            <a:endParaRPr lang="en-US" sz="2000" b="1" dirty="0">
              <a:latin typeface="Baskerville Old Face" panose="02020602080505020303" pitchFamily="18" charset="0"/>
            </a:endParaRPr>
          </a:p>
          <a:p>
            <a:pPr>
              <a:buNone/>
            </a:pPr>
            <a:r>
              <a:rPr lang="en-US" sz="2400" b="1" dirty="0">
                <a:latin typeface="Aptos" panose="020B0004020202020204" pitchFamily="34" charset="0"/>
              </a:rPr>
              <a:t>Conclusion</a:t>
            </a:r>
            <a:endParaRPr lang="en-US" sz="2000" b="1" dirty="0">
              <a:latin typeface="Aptos" panose="020B0004020202020204" pitchFamily="34" charset="0"/>
            </a:endParaRPr>
          </a:p>
          <a:p>
            <a:r>
              <a:rPr lang="en-US" sz="2000" dirty="0">
                <a:latin typeface="Baskerville Old Face" panose="02020602080505020303" pitchFamily="18" charset="0"/>
              </a:rPr>
              <a:t>The literature supports the effectiveness of integrating face recognition with sensor-based smart surveillance systems. Projects like the AIO Home System exemplify practical implementations of this technology, offering a blueprint for secure, energy-efficient, and automated home environments. Continued research and development will address current limitations while expanding capabilities in intelligent surveillance and home automation.</a:t>
            </a:r>
          </a:p>
          <a:p>
            <a:endParaRPr lang="en-US" sz="2000" b="1" dirty="0">
              <a:latin typeface="Baskerville Old Face" panose="02020602080505020303" pitchFamily="18" charset="0"/>
            </a:endParaRPr>
          </a:p>
          <a:p>
            <a:endParaRPr lang="en-IN" dirty="0"/>
          </a:p>
        </p:txBody>
      </p:sp>
      <p:graphicFrame>
        <p:nvGraphicFramePr>
          <p:cNvPr id="7" name="Table 6">
            <a:extLst>
              <a:ext uri="{FF2B5EF4-FFF2-40B4-BE49-F238E27FC236}">
                <a16:creationId xmlns:a16="http://schemas.microsoft.com/office/drawing/2014/main" id="{18972796-9C52-72B7-B5BD-DF88F0C24E9E}"/>
              </a:ext>
            </a:extLst>
          </p:cNvPr>
          <p:cNvGraphicFramePr>
            <a:graphicFrameLocks noGrp="1"/>
          </p:cNvGraphicFramePr>
          <p:nvPr>
            <p:extLst>
              <p:ext uri="{D42A27DB-BD31-4B8C-83A1-F6EECF244321}">
                <p14:modId xmlns:p14="http://schemas.microsoft.com/office/powerpoint/2010/main" val="4263657126"/>
              </p:ext>
            </p:extLst>
          </p:nvPr>
        </p:nvGraphicFramePr>
        <p:xfrm>
          <a:off x="127552" y="129209"/>
          <a:ext cx="11936895" cy="6599582"/>
        </p:xfrm>
        <a:graphic>
          <a:graphicData uri="http://schemas.openxmlformats.org/drawingml/2006/table">
            <a:tbl>
              <a:tblPr/>
              <a:tblGrid>
                <a:gridCol w="11936895">
                  <a:extLst>
                    <a:ext uri="{9D8B030D-6E8A-4147-A177-3AD203B41FA5}">
                      <a16:colId xmlns:a16="http://schemas.microsoft.com/office/drawing/2014/main" val="518510577"/>
                    </a:ext>
                  </a:extLst>
                </a:gridCol>
              </a:tblGrid>
              <a:tr h="6599582">
                <a:tc>
                  <a:txBody>
                    <a:bodyPr/>
                    <a:lstStyle/>
                    <a:p>
                      <a:endParaRPr lang="en-IN" dirty="0"/>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extLst>
                  <a:ext uri="{0D108BD9-81ED-4DB2-BD59-A6C34878D82A}">
                    <a16:rowId xmlns:a16="http://schemas.microsoft.com/office/drawing/2014/main" val="1017745789"/>
                  </a:ext>
                </a:extLst>
              </a:tr>
            </a:tbl>
          </a:graphicData>
        </a:graphic>
      </p:graphicFrame>
    </p:spTree>
    <p:extLst>
      <p:ext uri="{BB962C8B-B14F-4D97-AF65-F5344CB8AC3E}">
        <p14:creationId xmlns:p14="http://schemas.microsoft.com/office/powerpoint/2010/main" val="423826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02791" y="1035398"/>
            <a:ext cx="2501900" cy="1708149"/>
          </a:xfrm>
          <a:prstGeom prst="rect">
            <a:avLst/>
          </a:prstGeom>
        </p:spPr>
      </p:pic>
      <p:sp>
        <p:nvSpPr>
          <p:cNvPr id="3" name="object 3"/>
          <p:cNvSpPr/>
          <p:nvPr/>
        </p:nvSpPr>
        <p:spPr>
          <a:xfrm>
            <a:off x="38059" y="1543693"/>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6"/>
                </a:lnTo>
                <a:lnTo>
                  <a:pt x="376321" y="548016"/>
                </a:lnTo>
                <a:lnTo>
                  <a:pt x="143741" y="717362"/>
                </a:lnTo>
                <a:close/>
              </a:path>
              <a:path w="753110" h="717550">
                <a:moveTo>
                  <a:pt x="608900" y="717362"/>
                </a:moveTo>
                <a:lnTo>
                  <a:pt x="376321" y="548016"/>
                </a:lnTo>
                <a:lnTo>
                  <a:pt x="553996" y="548016"/>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4" name="object 4"/>
          <p:cNvSpPr/>
          <p:nvPr/>
        </p:nvSpPr>
        <p:spPr>
          <a:xfrm>
            <a:off x="38059" y="5544629"/>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7"/>
                </a:lnTo>
                <a:lnTo>
                  <a:pt x="376321" y="548017"/>
                </a:lnTo>
                <a:lnTo>
                  <a:pt x="143741" y="717362"/>
                </a:lnTo>
                <a:close/>
              </a:path>
              <a:path w="753110" h="717550">
                <a:moveTo>
                  <a:pt x="608900" y="717362"/>
                </a:moveTo>
                <a:lnTo>
                  <a:pt x="376321" y="548017"/>
                </a:lnTo>
                <a:lnTo>
                  <a:pt x="553996" y="548017"/>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5" name="object 5"/>
          <p:cNvSpPr/>
          <p:nvPr/>
        </p:nvSpPr>
        <p:spPr>
          <a:xfrm>
            <a:off x="38059" y="2265451"/>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6"/>
                </a:lnTo>
                <a:lnTo>
                  <a:pt x="376321" y="548016"/>
                </a:lnTo>
                <a:lnTo>
                  <a:pt x="143741" y="717362"/>
                </a:lnTo>
                <a:close/>
              </a:path>
              <a:path w="753110" h="717550">
                <a:moveTo>
                  <a:pt x="608900" y="717362"/>
                </a:moveTo>
                <a:lnTo>
                  <a:pt x="376321" y="548016"/>
                </a:lnTo>
                <a:lnTo>
                  <a:pt x="553996" y="548016"/>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6" name="object 6"/>
          <p:cNvSpPr/>
          <p:nvPr/>
        </p:nvSpPr>
        <p:spPr>
          <a:xfrm>
            <a:off x="38059" y="4736187"/>
            <a:ext cx="502073" cy="478367"/>
          </a:xfrm>
          <a:custGeom>
            <a:avLst/>
            <a:gdLst/>
            <a:ahLst/>
            <a:cxnLst/>
            <a:rect l="l" t="t" r="r" b="b"/>
            <a:pathLst>
              <a:path w="753110" h="717550">
                <a:moveTo>
                  <a:pt x="465159" y="274008"/>
                </a:moveTo>
                <a:lnTo>
                  <a:pt x="287483" y="274008"/>
                </a:lnTo>
                <a:lnTo>
                  <a:pt x="376321" y="0"/>
                </a:lnTo>
                <a:lnTo>
                  <a:pt x="465159" y="274008"/>
                </a:lnTo>
                <a:close/>
              </a:path>
              <a:path w="753110" h="717550">
                <a:moveTo>
                  <a:pt x="143741" y="717362"/>
                </a:moveTo>
                <a:lnTo>
                  <a:pt x="232579" y="443354"/>
                </a:lnTo>
                <a:lnTo>
                  <a:pt x="0" y="274008"/>
                </a:lnTo>
                <a:lnTo>
                  <a:pt x="752642" y="274008"/>
                </a:lnTo>
                <a:lnTo>
                  <a:pt x="520063" y="443354"/>
                </a:lnTo>
                <a:lnTo>
                  <a:pt x="553996" y="548017"/>
                </a:lnTo>
                <a:lnTo>
                  <a:pt x="376321" y="548017"/>
                </a:lnTo>
                <a:lnTo>
                  <a:pt x="143741" y="717362"/>
                </a:lnTo>
                <a:close/>
              </a:path>
              <a:path w="753110" h="717550">
                <a:moveTo>
                  <a:pt x="608900" y="717362"/>
                </a:moveTo>
                <a:lnTo>
                  <a:pt x="376321" y="548017"/>
                </a:lnTo>
                <a:lnTo>
                  <a:pt x="553996" y="548017"/>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7" name="object 7"/>
          <p:cNvSpPr/>
          <p:nvPr/>
        </p:nvSpPr>
        <p:spPr>
          <a:xfrm>
            <a:off x="38059" y="3832495"/>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7"/>
                </a:lnTo>
                <a:lnTo>
                  <a:pt x="376321" y="548017"/>
                </a:lnTo>
                <a:lnTo>
                  <a:pt x="143741" y="717362"/>
                </a:lnTo>
                <a:close/>
              </a:path>
              <a:path w="753110" h="717550">
                <a:moveTo>
                  <a:pt x="608900" y="717362"/>
                </a:moveTo>
                <a:lnTo>
                  <a:pt x="376321" y="548017"/>
                </a:lnTo>
                <a:lnTo>
                  <a:pt x="553996" y="548017"/>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8" name="object 8"/>
          <p:cNvSpPr txBox="1"/>
          <p:nvPr/>
        </p:nvSpPr>
        <p:spPr>
          <a:xfrm>
            <a:off x="69002" y="877316"/>
            <a:ext cx="9923357" cy="4835533"/>
          </a:xfrm>
          <a:prstGeom prst="rect">
            <a:avLst/>
          </a:prstGeom>
        </p:spPr>
        <p:txBody>
          <a:bodyPr vert="horz" wrap="square" lIns="0" tIns="10583" rIns="0" bIns="0" rtlCol="0">
            <a:spAutoFit/>
          </a:bodyPr>
          <a:lstStyle/>
          <a:p>
            <a:pPr marL="225225" indent="-224378" defTabSz="609630">
              <a:spcBef>
                <a:spcPts val="83"/>
              </a:spcBef>
              <a:buSzPct val="79032"/>
              <a:buFontTx/>
              <a:buAutoNum type="arabicPeriod"/>
              <a:tabLst>
                <a:tab pos="225225" algn="l"/>
              </a:tabLst>
            </a:pPr>
            <a:r>
              <a:rPr sz="2067" kern="0" spc="-123" dirty="0">
                <a:solidFill>
                  <a:sysClr val="windowText" lastClr="000000"/>
                </a:solidFill>
                <a:latin typeface="Arial Black"/>
                <a:cs typeface="Arial Black"/>
              </a:rPr>
              <a:t>Raspberry</a:t>
            </a:r>
            <a:r>
              <a:rPr sz="2067" kern="0" spc="-169" dirty="0">
                <a:solidFill>
                  <a:sysClr val="windowText" lastClr="000000"/>
                </a:solidFill>
                <a:latin typeface="Arial Black"/>
                <a:cs typeface="Arial Black"/>
              </a:rPr>
              <a:t> </a:t>
            </a:r>
            <a:r>
              <a:rPr sz="2067" kern="0" spc="-73" dirty="0">
                <a:solidFill>
                  <a:sysClr val="windowText" lastClr="000000"/>
                </a:solidFill>
                <a:latin typeface="Arial Black"/>
                <a:cs typeface="Arial Black"/>
              </a:rPr>
              <a:t>pi</a:t>
            </a:r>
            <a:r>
              <a:rPr sz="2067" kern="0" spc="-167" dirty="0">
                <a:solidFill>
                  <a:sysClr val="windowText" lastClr="000000"/>
                </a:solidFill>
                <a:latin typeface="Arial Black"/>
                <a:cs typeface="Arial Black"/>
              </a:rPr>
              <a:t> </a:t>
            </a:r>
            <a:r>
              <a:rPr sz="2067" kern="0" spc="-33" dirty="0">
                <a:solidFill>
                  <a:sysClr val="windowText" lastClr="000000"/>
                </a:solidFill>
                <a:latin typeface="Arial Black"/>
                <a:cs typeface="Arial Black"/>
              </a:rPr>
              <a:t>4</a:t>
            </a:r>
            <a:endParaRPr sz="2067" kern="0">
              <a:solidFill>
                <a:sysClr val="windowText" lastClr="000000"/>
              </a:solidFill>
              <a:latin typeface="Arial Black"/>
              <a:cs typeface="Arial Black"/>
            </a:endParaRPr>
          </a:p>
          <a:p>
            <a:pPr defTabSz="609630">
              <a:spcBef>
                <a:spcPts val="293"/>
              </a:spcBef>
              <a:buFontTx/>
              <a:buAutoNum type="arabicPeriod"/>
            </a:pPr>
            <a:endParaRPr sz="2067" kern="0">
              <a:solidFill>
                <a:sysClr val="windowText" lastClr="000000"/>
              </a:solidFill>
              <a:latin typeface="Arial Black"/>
              <a:cs typeface="Arial Black"/>
            </a:endParaRPr>
          </a:p>
          <a:p>
            <a:pPr marL="616827" defTabSz="609630"/>
            <a:r>
              <a:rPr sz="2133" kern="0" spc="-33" dirty="0">
                <a:solidFill>
                  <a:sysClr val="windowText" lastClr="000000"/>
                </a:solidFill>
                <a:latin typeface="Verdana"/>
                <a:cs typeface="Verdana"/>
              </a:rPr>
              <a:t>Central</a:t>
            </a:r>
            <a:r>
              <a:rPr sz="2133" kern="0" spc="-207" dirty="0">
                <a:solidFill>
                  <a:sysClr val="windowText" lastClr="000000"/>
                </a:solidFill>
                <a:latin typeface="Verdana"/>
                <a:cs typeface="Verdana"/>
              </a:rPr>
              <a:t> </a:t>
            </a:r>
            <a:r>
              <a:rPr sz="2133" kern="0" spc="-40" dirty="0">
                <a:solidFill>
                  <a:sysClr val="windowText" lastClr="000000"/>
                </a:solidFill>
                <a:latin typeface="Verdana"/>
                <a:cs typeface="Verdana"/>
              </a:rPr>
              <a:t>processing</a:t>
            </a:r>
            <a:r>
              <a:rPr sz="2133" kern="0" spc="-203" dirty="0">
                <a:solidFill>
                  <a:sysClr val="windowText" lastClr="000000"/>
                </a:solidFill>
                <a:latin typeface="Verdana"/>
                <a:cs typeface="Verdana"/>
              </a:rPr>
              <a:t> </a:t>
            </a:r>
            <a:r>
              <a:rPr sz="2133" kern="0" spc="-30" dirty="0">
                <a:solidFill>
                  <a:sysClr val="windowText" lastClr="000000"/>
                </a:solidFill>
                <a:latin typeface="Verdana"/>
                <a:cs typeface="Verdana"/>
              </a:rPr>
              <a:t>unit</a:t>
            </a:r>
            <a:r>
              <a:rPr sz="2133" kern="0" spc="-207" dirty="0">
                <a:solidFill>
                  <a:sysClr val="windowText" lastClr="000000"/>
                </a:solidFill>
                <a:latin typeface="Verdana"/>
                <a:cs typeface="Verdana"/>
              </a:rPr>
              <a:t> </a:t>
            </a:r>
            <a:r>
              <a:rPr sz="2133" kern="0" spc="43" dirty="0">
                <a:solidFill>
                  <a:sysClr val="windowText" lastClr="000000"/>
                </a:solidFill>
                <a:latin typeface="Verdana"/>
                <a:cs typeface="Verdana"/>
              </a:rPr>
              <a:t>of</a:t>
            </a:r>
            <a:r>
              <a:rPr sz="2133" kern="0" spc="-203" dirty="0">
                <a:solidFill>
                  <a:sysClr val="windowText" lastClr="000000"/>
                </a:solidFill>
                <a:latin typeface="Verdana"/>
                <a:cs typeface="Verdana"/>
              </a:rPr>
              <a:t> </a:t>
            </a:r>
            <a:r>
              <a:rPr sz="2133" kern="0" spc="-30" dirty="0">
                <a:solidFill>
                  <a:sysClr val="windowText" lastClr="000000"/>
                </a:solidFill>
                <a:latin typeface="Verdana"/>
                <a:cs typeface="Verdana"/>
              </a:rPr>
              <a:t>the</a:t>
            </a:r>
            <a:r>
              <a:rPr sz="2133" kern="0" spc="-203" dirty="0">
                <a:solidFill>
                  <a:sysClr val="windowText" lastClr="000000"/>
                </a:solidFill>
                <a:latin typeface="Verdana"/>
                <a:cs typeface="Verdana"/>
              </a:rPr>
              <a:t> </a:t>
            </a:r>
            <a:r>
              <a:rPr sz="2133" kern="0" spc="-7" dirty="0">
                <a:solidFill>
                  <a:sysClr val="windowText" lastClr="000000"/>
                </a:solidFill>
                <a:latin typeface="Verdana"/>
                <a:cs typeface="Verdana"/>
              </a:rPr>
              <a:t>system</a:t>
            </a:r>
            <a:endParaRPr sz="2133" kern="0">
              <a:solidFill>
                <a:sysClr val="windowText" lastClr="000000"/>
              </a:solidFill>
              <a:latin typeface="Verdana"/>
              <a:cs typeface="Verdana"/>
            </a:endParaRPr>
          </a:p>
          <a:p>
            <a:pPr marL="2582886" marR="3989693" indent="-1953358" defTabSz="609630">
              <a:lnSpc>
                <a:spcPct val="116399"/>
              </a:lnSpc>
              <a:spcBef>
                <a:spcPts val="2146"/>
              </a:spcBef>
            </a:pPr>
            <a:r>
              <a:rPr sz="2000" kern="0" spc="-47" dirty="0">
                <a:solidFill>
                  <a:sysClr val="windowText" lastClr="000000"/>
                </a:solidFill>
                <a:latin typeface="Verdana"/>
                <a:cs typeface="Verdana"/>
              </a:rPr>
              <a:t>Runs</a:t>
            </a:r>
            <a:r>
              <a:rPr sz="2000" kern="0" spc="-187" dirty="0">
                <a:solidFill>
                  <a:sysClr val="windowText" lastClr="000000"/>
                </a:solidFill>
                <a:latin typeface="Verdana"/>
                <a:cs typeface="Verdana"/>
              </a:rPr>
              <a:t> </a:t>
            </a:r>
            <a:r>
              <a:rPr sz="2000" kern="0" dirty="0">
                <a:solidFill>
                  <a:sysClr val="windowText" lastClr="000000"/>
                </a:solidFill>
                <a:latin typeface="Verdana"/>
                <a:cs typeface="Verdana"/>
              </a:rPr>
              <a:t>face</a:t>
            </a:r>
            <a:r>
              <a:rPr sz="2000" kern="0" spc="-187" dirty="0">
                <a:solidFill>
                  <a:sysClr val="windowText" lastClr="000000"/>
                </a:solidFill>
                <a:latin typeface="Verdana"/>
                <a:cs typeface="Verdana"/>
              </a:rPr>
              <a:t> </a:t>
            </a:r>
            <a:r>
              <a:rPr sz="2000" kern="0" spc="-20" dirty="0">
                <a:solidFill>
                  <a:sysClr val="windowText" lastClr="000000"/>
                </a:solidFill>
                <a:latin typeface="Verdana"/>
                <a:cs typeface="Verdana"/>
              </a:rPr>
              <a:t>recognition</a:t>
            </a:r>
            <a:r>
              <a:rPr sz="2000" kern="0" spc="-183" dirty="0">
                <a:solidFill>
                  <a:sysClr val="windowText" lastClr="000000"/>
                </a:solidFill>
                <a:latin typeface="Verdana"/>
                <a:cs typeface="Verdana"/>
              </a:rPr>
              <a:t> </a:t>
            </a:r>
            <a:r>
              <a:rPr sz="2000" kern="0" spc="-30" dirty="0">
                <a:solidFill>
                  <a:sysClr val="windowText" lastClr="000000"/>
                </a:solidFill>
                <a:latin typeface="Verdana"/>
                <a:cs typeface="Verdana"/>
              </a:rPr>
              <a:t>and</a:t>
            </a:r>
            <a:r>
              <a:rPr sz="2000" kern="0" spc="-187" dirty="0">
                <a:solidFill>
                  <a:sysClr val="windowText" lastClr="000000"/>
                </a:solidFill>
                <a:latin typeface="Verdana"/>
                <a:cs typeface="Verdana"/>
              </a:rPr>
              <a:t> </a:t>
            </a:r>
            <a:r>
              <a:rPr sz="2000" kern="0" spc="-23" dirty="0">
                <a:solidFill>
                  <a:sysClr val="windowText" lastClr="000000"/>
                </a:solidFill>
                <a:latin typeface="Verdana"/>
                <a:cs typeface="Verdana"/>
              </a:rPr>
              <a:t>surveillance</a:t>
            </a:r>
            <a:r>
              <a:rPr sz="2000" kern="0" spc="-183" dirty="0">
                <a:solidFill>
                  <a:sysClr val="windowText" lastClr="000000"/>
                </a:solidFill>
                <a:latin typeface="Verdana"/>
                <a:cs typeface="Verdana"/>
              </a:rPr>
              <a:t> </a:t>
            </a:r>
            <a:r>
              <a:rPr sz="2000" kern="0" spc="-17" dirty="0">
                <a:solidFill>
                  <a:sysClr val="windowText" lastClr="000000"/>
                </a:solidFill>
                <a:latin typeface="Verdana"/>
                <a:cs typeface="Verdana"/>
              </a:rPr>
              <a:t>and </a:t>
            </a:r>
            <a:r>
              <a:rPr sz="2000" kern="0" spc="-7" dirty="0">
                <a:solidFill>
                  <a:sysClr val="windowText" lastClr="000000"/>
                </a:solidFill>
                <a:latin typeface="Verdana"/>
                <a:cs typeface="Verdana"/>
              </a:rPr>
              <a:t>application</a:t>
            </a:r>
            <a:endParaRPr sz="2000" kern="0">
              <a:solidFill>
                <a:sysClr val="windowText" lastClr="000000"/>
              </a:solidFill>
              <a:latin typeface="Verdana"/>
              <a:cs typeface="Verdana"/>
            </a:endParaRPr>
          </a:p>
          <a:p>
            <a:pPr marL="308625" indent="-287881" defTabSz="609630">
              <a:spcBef>
                <a:spcPts val="1923"/>
              </a:spcBef>
              <a:buSzPct val="96969"/>
              <a:buFontTx/>
              <a:buAutoNum type="arabicPeriod" startAt="2"/>
              <a:tabLst>
                <a:tab pos="308625" algn="l"/>
              </a:tabLst>
            </a:pPr>
            <a:r>
              <a:rPr sz="2200" kern="0" spc="-110" dirty="0">
                <a:solidFill>
                  <a:sysClr val="windowText" lastClr="000000"/>
                </a:solidFill>
                <a:latin typeface="Arial Black"/>
                <a:cs typeface="Arial Black"/>
              </a:rPr>
              <a:t>Arduino</a:t>
            </a:r>
            <a:r>
              <a:rPr sz="2200" kern="0" spc="-187" dirty="0">
                <a:solidFill>
                  <a:sysClr val="windowText" lastClr="000000"/>
                </a:solidFill>
                <a:latin typeface="Arial Black"/>
                <a:cs typeface="Arial Black"/>
              </a:rPr>
              <a:t> </a:t>
            </a:r>
            <a:r>
              <a:rPr sz="2200" kern="0" spc="-17" dirty="0">
                <a:solidFill>
                  <a:sysClr val="windowText" lastClr="000000"/>
                </a:solidFill>
                <a:latin typeface="Arial Black"/>
                <a:cs typeface="Arial Black"/>
              </a:rPr>
              <a:t>Uno</a:t>
            </a:r>
            <a:endParaRPr sz="2200" kern="0">
              <a:solidFill>
                <a:sysClr val="windowText" lastClr="000000"/>
              </a:solidFill>
              <a:latin typeface="Arial Black"/>
              <a:cs typeface="Arial Black"/>
            </a:endParaRPr>
          </a:p>
          <a:p>
            <a:pPr defTabSz="609630">
              <a:spcBef>
                <a:spcPts val="90"/>
              </a:spcBef>
            </a:pPr>
            <a:endParaRPr sz="2200" kern="0">
              <a:solidFill>
                <a:sysClr val="windowText" lastClr="000000"/>
              </a:solidFill>
              <a:latin typeface="Arial Black"/>
              <a:cs typeface="Arial Black"/>
            </a:endParaRPr>
          </a:p>
          <a:p>
            <a:pPr marL="617251" defTabSz="609630"/>
            <a:r>
              <a:rPr sz="2133" kern="0" spc="-33" dirty="0">
                <a:solidFill>
                  <a:sysClr val="windowText" lastClr="000000"/>
                </a:solidFill>
                <a:latin typeface="Verdana"/>
                <a:cs typeface="Verdana"/>
              </a:rPr>
              <a:t>Handles</a:t>
            </a:r>
            <a:r>
              <a:rPr sz="2133" kern="0" spc="-197" dirty="0">
                <a:solidFill>
                  <a:sysClr val="windowText" lastClr="000000"/>
                </a:solidFill>
                <a:latin typeface="Verdana"/>
                <a:cs typeface="Verdana"/>
              </a:rPr>
              <a:t> </a:t>
            </a:r>
            <a:r>
              <a:rPr sz="2133" kern="0" spc="-23" dirty="0">
                <a:solidFill>
                  <a:sysClr val="windowText" lastClr="000000"/>
                </a:solidFill>
                <a:latin typeface="Verdana"/>
                <a:cs typeface="Verdana"/>
              </a:rPr>
              <a:t>basic</a:t>
            </a:r>
            <a:r>
              <a:rPr sz="2133" kern="0" spc="-197" dirty="0">
                <a:solidFill>
                  <a:sysClr val="windowText" lastClr="000000"/>
                </a:solidFill>
                <a:latin typeface="Verdana"/>
                <a:cs typeface="Verdana"/>
              </a:rPr>
              <a:t> </a:t>
            </a:r>
            <a:r>
              <a:rPr sz="2133" kern="0" spc="-43" dirty="0">
                <a:solidFill>
                  <a:sysClr val="windowText" lastClr="000000"/>
                </a:solidFill>
                <a:latin typeface="Verdana"/>
                <a:cs typeface="Verdana"/>
              </a:rPr>
              <a:t>sensor</a:t>
            </a:r>
            <a:r>
              <a:rPr sz="2133" kern="0" spc="-193" dirty="0">
                <a:solidFill>
                  <a:sysClr val="windowText" lastClr="000000"/>
                </a:solidFill>
                <a:latin typeface="Verdana"/>
                <a:cs typeface="Verdana"/>
              </a:rPr>
              <a:t> </a:t>
            </a:r>
            <a:r>
              <a:rPr sz="2133" kern="0" spc="-67" dirty="0">
                <a:solidFill>
                  <a:sysClr val="windowText" lastClr="000000"/>
                </a:solidFill>
                <a:latin typeface="Verdana"/>
                <a:cs typeface="Verdana"/>
              </a:rPr>
              <a:t>readings</a:t>
            </a:r>
            <a:r>
              <a:rPr sz="2133" kern="0" spc="-197" dirty="0">
                <a:solidFill>
                  <a:sysClr val="windowText" lastClr="000000"/>
                </a:solidFill>
                <a:latin typeface="Verdana"/>
                <a:cs typeface="Verdana"/>
              </a:rPr>
              <a:t> </a:t>
            </a:r>
            <a:r>
              <a:rPr sz="2133" kern="0" spc="-47" dirty="0">
                <a:solidFill>
                  <a:sysClr val="windowText" lastClr="000000"/>
                </a:solidFill>
                <a:latin typeface="Verdana"/>
                <a:cs typeface="Verdana"/>
              </a:rPr>
              <a:t>and</a:t>
            </a:r>
            <a:r>
              <a:rPr sz="2133" kern="0" spc="-197" dirty="0">
                <a:solidFill>
                  <a:sysClr val="windowText" lastClr="000000"/>
                </a:solidFill>
                <a:latin typeface="Verdana"/>
                <a:cs typeface="Verdana"/>
              </a:rPr>
              <a:t> </a:t>
            </a:r>
            <a:r>
              <a:rPr sz="2133" kern="0" spc="-80" dirty="0">
                <a:solidFill>
                  <a:sysClr val="windowText" lastClr="000000"/>
                </a:solidFill>
                <a:latin typeface="Verdana"/>
                <a:cs typeface="Verdana"/>
              </a:rPr>
              <a:t>real-</a:t>
            </a:r>
            <a:r>
              <a:rPr sz="2133" kern="0" spc="-50" dirty="0">
                <a:solidFill>
                  <a:sysClr val="windowText" lastClr="000000"/>
                </a:solidFill>
                <a:latin typeface="Verdana"/>
                <a:cs typeface="Verdana"/>
              </a:rPr>
              <a:t>time</a:t>
            </a:r>
            <a:r>
              <a:rPr sz="2133" kern="0" spc="-193" dirty="0">
                <a:solidFill>
                  <a:sysClr val="windowText" lastClr="000000"/>
                </a:solidFill>
                <a:latin typeface="Verdana"/>
                <a:cs typeface="Verdana"/>
              </a:rPr>
              <a:t> </a:t>
            </a:r>
            <a:r>
              <a:rPr sz="2133" kern="0" spc="-23" dirty="0">
                <a:solidFill>
                  <a:sysClr val="windowText" lastClr="000000"/>
                </a:solidFill>
                <a:latin typeface="Verdana"/>
                <a:cs typeface="Verdana"/>
              </a:rPr>
              <a:t>actions</a:t>
            </a:r>
            <a:r>
              <a:rPr sz="2133" kern="0" spc="-197" dirty="0">
                <a:solidFill>
                  <a:sysClr val="windowText" lastClr="000000"/>
                </a:solidFill>
                <a:latin typeface="Verdana"/>
                <a:cs typeface="Verdana"/>
              </a:rPr>
              <a:t> </a:t>
            </a:r>
            <a:r>
              <a:rPr sz="2133" kern="0" spc="-70" dirty="0">
                <a:solidFill>
                  <a:sysClr val="windowText" lastClr="000000"/>
                </a:solidFill>
                <a:latin typeface="Verdana"/>
                <a:cs typeface="Verdana"/>
              </a:rPr>
              <a:t>like</a:t>
            </a:r>
            <a:r>
              <a:rPr sz="2133" kern="0" spc="-197" dirty="0">
                <a:solidFill>
                  <a:sysClr val="windowText" lastClr="000000"/>
                </a:solidFill>
                <a:latin typeface="Verdana"/>
                <a:cs typeface="Verdana"/>
              </a:rPr>
              <a:t> </a:t>
            </a:r>
            <a:r>
              <a:rPr sz="2133" kern="0" spc="-73" dirty="0">
                <a:solidFill>
                  <a:sysClr val="windowText" lastClr="000000"/>
                </a:solidFill>
                <a:latin typeface="Verdana"/>
                <a:cs typeface="Verdana"/>
              </a:rPr>
              <a:t>buzzer</a:t>
            </a:r>
            <a:r>
              <a:rPr sz="2133" kern="0" spc="-193" dirty="0">
                <a:solidFill>
                  <a:sysClr val="windowText" lastClr="000000"/>
                </a:solidFill>
                <a:latin typeface="Verdana"/>
                <a:cs typeface="Verdana"/>
              </a:rPr>
              <a:t> </a:t>
            </a:r>
            <a:r>
              <a:rPr sz="2133" kern="0" spc="-7" dirty="0">
                <a:solidFill>
                  <a:sysClr val="windowText" lastClr="000000"/>
                </a:solidFill>
                <a:latin typeface="Verdana"/>
                <a:cs typeface="Verdana"/>
              </a:rPr>
              <a:t>control.</a:t>
            </a:r>
            <a:endParaRPr sz="2133" kern="0">
              <a:solidFill>
                <a:sysClr val="windowText" lastClr="000000"/>
              </a:solidFill>
              <a:latin typeface="Verdana"/>
              <a:cs typeface="Verdana"/>
            </a:endParaRPr>
          </a:p>
          <a:p>
            <a:pPr marL="617251" marR="113459" defTabSz="609630">
              <a:lnSpc>
                <a:spcPct val="248700"/>
              </a:lnSpc>
              <a:spcBef>
                <a:spcPts val="720"/>
              </a:spcBef>
            </a:pPr>
            <a:r>
              <a:rPr sz="2133" kern="0" spc="-23" dirty="0">
                <a:solidFill>
                  <a:sysClr val="windowText" lastClr="000000"/>
                </a:solidFill>
                <a:latin typeface="Verdana"/>
                <a:cs typeface="Verdana"/>
              </a:rPr>
              <a:t>Provides</a:t>
            </a:r>
            <a:r>
              <a:rPr sz="2133" kern="0" spc="-193" dirty="0">
                <a:solidFill>
                  <a:sysClr val="windowText" lastClr="000000"/>
                </a:solidFill>
                <a:latin typeface="Verdana"/>
                <a:cs typeface="Verdana"/>
              </a:rPr>
              <a:t> </a:t>
            </a:r>
            <a:r>
              <a:rPr sz="2133" kern="0" spc="-27" dirty="0">
                <a:solidFill>
                  <a:sysClr val="windowText" lastClr="000000"/>
                </a:solidFill>
                <a:latin typeface="Verdana"/>
                <a:cs typeface="Verdana"/>
              </a:rPr>
              <a:t>fast</a:t>
            </a:r>
            <a:r>
              <a:rPr sz="2133" kern="0" spc="-190" dirty="0">
                <a:solidFill>
                  <a:sysClr val="windowText" lastClr="000000"/>
                </a:solidFill>
                <a:latin typeface="Verdana"/>
                <a:cs typeface="Verdana"/>
              </a:rPr>
              <a:t> </a:t>
            </a:r>
            <a:r>
              <a:rPr sz="2133" kern="0" spc="-47" dirty="0">
                <a:solidFill>
                  <a:sysClr val="windowText" lastClr="000000"/>
                </a:solidFill>
                <a:latin typeface="Verdana"/>
                <a:cs typeface="Verdana"/>
              </a:rPr>
              <a:t>and</a:t>
            </a:r>
            <a:r>
              <a:rPr sz="2133" kern="0" spc="-193" dirty="0">
                <a:solidFill>
                  <a:sysClr val="windowText" lastClr="000000"/>
                </a:solidFill>
                <a:latin typeface="Verdana"/>
                <a:cs typeface="Verdana"/>
              </a:rPr>
              <a:t> </a:t>
            </a:r>
            <a:r>
              <a:rPr sz="2133" kern="0" spc="-30" dirty="0">
                <a:solidFill>
                  <a:sysClr val="windowText" lastClr="000000"/>
                </a:solidFill>
                <a:latin typeface="Verdana"/>
                <a:cs typeface="Verdana"/>
              </a:rPr>
              <a:t>reliable</a:t>
            </a:r>
            <a:r>
              <a:rPr sz="2133" kern="0" spc="-190" dirty="0">
                <a:solidFill>
                  <a:sysClr val="windowText" lastClr="000000"/>
                </a:solidFill>
                <a:latin typeface="Verdana"/>
                <a:cs typeface="Verdana"/>
              </a:rPr>
              <a:t> </a:t>
            </a:r>
            <a:r>
              <a:rPr sz="2133" kern="0" spc="-63" dirty="0">
                <a:solidFill>
                  <a:sysClr val="windowText" lastClr="000000"/>
                </a:solidFill>
                <a:latin typeface="Verdana"/>
                <a:cs typeface="Verdana"/>
              </a:rPr>
              <a:t>signal</a:t>
            </a:r>
            <a:r>
              <a:rPr sz="2133" kern="0" spc="-190" dirty="0">
                <a:solidFill>
                  <a:sysClr val="windowText" lastClr="000000"/>
                </a:solidFill>
                <a:latin typeface="Verdana"/>
                <a:cs typeface="Verdana"/>
              </a:rPr>
              <a:t> </a:t>
            </a:r>
            <a:r>
              <a:rPr sz="2133" kern="0" spc="-40" dirty="0">
                <a:solidFill>
                  <a:sysClr val="windowText" lastClr="000000"/>
                </a:solidFill>
                <a:latin typeface="Verdana"/>
                <a:cs typeface="Verdana"/>
              </a:rPr>
              <a:t>processing</a:t>
            </a:r>
            <a:r>
              <a:rPr sz="2133" kern="0" spc="-193" dirty="0">
                <a:solidFill>
                  <a:sysClr val="windowText" lastClr="000000"/>
                </a:solidFill>
                <a:latin typeface="Verdana"/>
                <a:cs typeface="Verdana"/>
              </a:rPr>
              <a:t> </a:t>
            </a:r>
            <a:r>
              <a:rPr sz="2133" kern="0" dirty="0">
                <a:solidFill>
                  <a:sysClr val="windowText" lastClr="000000"/>
                </a:solidFill>
                <a:latin typeface="Verdana"/>
                <a:cs typeface="Verdana"/>
              </a:rPr>
              <a:t>for</a:t>
            </a:r>
            <a:r>
              <a:rPr sz="2133" kern="0" spc="-190" dirty="0">
                <a:solidFill>
                  <a:sysClr val="windowText" lastClr="000000"/>
                </a:solidFill>
                <a:latin typeface="Verdana"/>
                <a:cs typeface="Verdana"/>
              </a:rPr>
              <a:t> </a:t>
            </a:r>
            <a:r>
              <a:rPr sz="2133" kern="0" spc="-30" dirty="0">
                <a:solidFill>
                  <a:sysClr val="windowText" lastClr="000000"/>
                </a:solidFill>
                <a:latin typeface="Verdana"/>
                <a:cs typeface="Verdana"/>
              </a:rPr>
              <a:t>individual</a:t>
            </a:r>
            <a:r>
              <a:rPr sz="2133" kern="0" spc="-190" dirty="0">
                <a:solidFill>
                  <a:sysClr val="windowText" lastClr="000000"/>
                </a:solidFill>
                <a:latin typeface="Verdana"/>
                <a:cs typeface="Verdana"/>
              </a:rPr>
              <a:t> </a:t>
            </a:r>
            <a:r>
              <a:rPr sz="2133" kern="0" spc="-7" dirty="0">
                <a:solidFill>
                  <a:sysClr val="windowText" lastClr="000000"/>
                </a:solidFill>
                <a:latin typeface="Verdana"/>
                <a:cs typeface="Verdana"/>
              </a:rPr>
              <a:t>components. </a:t>
            </a:r>
            <a:r>
              <a:rPr sz="2133" kern="0" dirty="0">
                <a:solidFill>
                  <a:sysClr val="windowText" lastClr="000000"/>
                </a:solidFill>
                <a:latin typeface="Verdana"/>
                <a:cs typeface="Verdana"/>
              </a:rPr>
              <a:t>Offloads</a:t>
            </a:r>
            <a:r>
              <a:rPr sz="2133" kern="0" spc="-200" dirty="0">
                <a:solidFill>
                  <a:sysClr val="windowText" lastClr="000000"/>
                </a:solidFill>
                <a:latin typeface="Verdana"/>
                <a:cs typeface="Verdana"/>
              </a:rPr>
              <a:t> </a:t>
            </a:r>
            <a:r>
              <a:rPr sz="2133" kern="0" spc="-83" dirty="0">
                <a:solidFill>
                  <a:sysClr val="windowText" lastClr="000000"/>
                </a:solidFill>
                <a:latin typeface="Verdana"/>
                <a:cs typeface="Verdana"/>
              </a:rPr>
              <a:t>work</a:t>
            </a:r>
            <a:r>
              <a:rPr sz="2133" kern="0" spc="-200" dirty="0">
                <a:solidFill>
                  <a:sysClr val="windowText" lastClr="000000"/>
                </a:solidFill>
                <a:latin typeface="Verdana"/>
                <a:cs typeface="Verdana"/>
              </a:rPr>
              <a:t> </a:t>
            </a:r>
            <a:r>
              <a:rPr sz="2133" kern="0" spc="-30" dirty="0">
                <a:solidFill>
                  <a:sysClr val="windowText" lastClr="000000"/>
                </a:solidFill>
                <a:latin typeface="Verdana"/>
                <a:cs typeface="Verdana"/>
              </a:rPr>
              <a:t>from</a:t>
            </a:r>
            <a:r>
              <a:rPr sz="2133" kern="0" spc="-200" dirty="0">
                <a:solidFill>
                  <a:sysClr val="windowText" lastClr="000000"/>
                </a:solidFill>
                <a:latin typeface="Verdana"/>
                <a:cs typeface="Verdana"/>
              </a:rPr>
              <a:t> </a:t>
            </a:r>
            <a:r>
              <a:rPr sz="2133" kern="0" spc="-47" dirty="0">
                <a:solidFill>
                  <a:sysClr val="windowText" lastClr="000000"/>
                </a:solidFill>
                <a:latin typeface="Verdana"/>
                <a:cs typeface="Verdana"/>
              </a:rPr>
              <a:t>Raspberry</a:t>
            </a:r>
            <a:r>
              <a:rPr sz="2133" kern="0" spc="-200" dirty="0">
                <a:solidFill>
                  <a:sysClr val="windowText" lastClr="000000"/>
                </a:solidFill>
                <a:latin typeface="Verdana"/>
                <a:cs typeface="Verdana"/>
              </a:rPr>
              <a:t> </a:t>
            </a:r>
            <a:r>
              <a:rPr sz="2133" kern="0" spc="40" dirty="0">
                <a:solidFill>
                  <a:sysClr val="windowText" lastClr="000000"/>
                </a:solidFill>
                <a:latin typeface="Verdana"/>
                <a:cs typeface="Verdana"/>
              </a:rPr>
              <a:t>Pi</a:t>
            </a:r>
            <a:r>
              <a:rPr sz="2133" kern="0" spc="-200" dirty="0">
                <a:solidFill>
                  <a:sysClr val="windowText" lastClr="000000"/>
                </a:solidFill>
                <a:latin typeface="Verdana"/>
                <a:cs typeface="Verdana"/>
              </a:rPr>
              <a:t> </a:t>
            </a:r>
            <a:r>
              <a:rPr sz="2133" kern="0" dirty="0">
                <a:solidFill>
                  <a:sysClr val="windowText" lastClr="000000"/>
                </a:solidFill>
                <a:latin typeface="Verdana"/>
                <a:cs typeface="Verdana"/>
              </a:rPr>
              <a:t>for</a:t>
            </a:r>
            <a:r>
              <a:rPr sz="2133" kern="0" spc="-200" dirty="0">
                <a:solidFill>
                  <a:sysClr val="windowText" lastClr="000000"/>
                </a:solidFill>
                <a:latin typeface="Verdana"/>
                <a:cs typeface="Verdana"/>
              </a:rPr>
              <a:t> </a:t>
            </a:r>
            <a:r>
              <a:rPr sz="2133" kern="0" spc="-47" dirty="0">
                <a:solidFill>
                  <a:sysClr val="windowText" lastClr="000000"/>
                </a:solidFill>
                <a:latin typeface="Verdana"/>
                <a:cs typeface="Verdana"/>
              </a:rPr>
              <a:t>quicker</a:t>
            </a:r>
            <a:r>
              <a:rPr sz="2133" kern="0" spc="-200" dirty="0">
                <a:solidFill>
                  <a:sysClr val="windowText" lastClr="000000"/>
                </a:solidFill>
                <a:latin typeface="Verdana"/>
                <a:cs typeface="Verdana"/>
              </a:rPr>
              <a:t> </a:t>
            </a:r>
            <a:r>
              <a:rPr sz="2133" kern="0" spc="-7" dirty="0">
                <a:solidFill>
                  <a:sysClr val="windowText" lastClr="000000"/>
                </a:solidFill>
                <a:latin typeface="Verdana"/>
                <a:cs typeface="Verdana"/>
              </a:rPr>
              <a:t>response.</a:t>
            </a:r>
            <a:endParaRPr sz="2133" kern="0">
              <a:solidFill>
                <a:sysClr val="windowText" lastClr="000000"/>
              </a:solidFill>
              <a:latin typeface="Verdana"/>
              <a:cs typeface="Verdana"/>
            </a:endParaRPr>
          </a:p>
        </p:txBody>
      </p:sp>
      <p:pic>
        <p:nvPicPr>
          <p:cNvPr id="9" name="object 9"/>
          <p:cNvPicPr/>
          <p:nvPr/>
        </p:nvPicPr>
        <p:blipFill>
          <a:blip r:embed="rId3" cstate="print"/>
          <a:stretch>
            <a:fillRect/>
          </a:stretch>
        </p:blipFill>
        <p:spPr>
          <a:xfrm>
            <a:off x="10130631" y="3465996"/>
            <a:ext cx="2061369" cy="1746249"/>
          </a:xfrm>
          <a:prstGeom prst="rect">
            <a:avLst/>
          </a:prstGeom>
        </p:spPr>
      </p:pic>
      <p:sp>
        <p:nvSpPr>
          <p:cNvPr id="10" name="object 10"/>
          <p:cNvSpPr txBox="1">
            <a:spLocks noGrp="1"/>
          </p:cNvSpPr>
          <p:nvPr>
            <p:ph type="title"/>
          </p:nvPr>
        </p:nvSpPr>
        <p:spPr>
          <a:prstGeom prst="rect">
            <a:avLst/>
          </a:prstGeom>
        </p:spPr>
        <p:txBody>
          <a:bodyPr vert="horz" wrap="square" lIns="0" tIns="8467" rIns="0" bIns="0" rtlCol="0">
            <a:spAutoFit/>
          </a:bodyPr>
          <a:lstStyle/>
          <a:p>
            <a:pPr marL="47416">
              <a:spcBef>
                <a:spcPts val="67"/>
              </a:spcBef>
            </a:pPr>
            <a:r>
              <a:rPr sz="2733" spc="-200" dirty="0"/>
              <a:t>Devices</a:t>
            </a:r>
            <a:r>
              <a:rPr sz="2733" spc="-253" dirty="0"/>
              <a:t> </a:t>
            </a:r>
            <a:r>
              <a:rPr sz="2733" spc="-207" dirty="0"/>
              <a:t>used</a:t>
            </a:r>
            <a:endParaRPr sz="2733"/>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82936"/>
            <a:ext cx="492337" cy="478367"/>
          </a:xfrm>
          <a:custGeom>
            <a:avLst/>
            <a:gdLst/>
            <a:ahLst/>
            <a:cxnLst/>
            <a:rect l="l" t="t" r="r" b="b"/>
            <a:pathLst>
              <a:path w="738505" h="717550">
                <a:moveTo>
                  <a:pt x="450695" y="274007"/>
                </a:moveTo>
                <a:lnTo>
                  <a:pt x="273019" y="274007"/>
                </a:lnTo>
                <a:lnTo>
                  <a:pt x="361857" y="0"/>
                </a:lnTo>
                <a:lnTo>
                  <a:pt x="450695" y="274007"/>
                </a:lnTo>
                <a:close/>
              </a:path>
              <a:path w="738505" h="717550">
                <a:moveTo>
                  <a:pt x="129278" y="717362"/>
                </a:moveTo>
                <a:lnTo>
                  <a:pt x="218115" y="443354"/>
                </a:lnTo>
                <a:lnTo>
                  <a:pt x="0" y="284539"/>
                </a:lnTo>
                <a:lnTo>
                  <a:pt x="0" y="274007"/>
                </a:lnTo>
                <a:lnTo>
                  <a:pt x="738179" y="274007"/>
                </a:lnTo>
                <a:lnTo>
                  <a:pt x="505599" y="443354"/>
                </a:lnTo>
                <a:lnTo>
                  <a:pt x="539532" y="548016"/>
                </a:lnTo>
                <a:lnTo>
                  <a:pt x="361857" y="548016"/>
                </a:lnTo>
                <a:lnTo>
                  <a:pt x="129278" y="717362"/>
                </a:lnTo>
                <a:close/>
              </a:path>
              <a:path w="738505" h="717550">
                <a:moveTo>
                  <a:pt x="594437" y="717362"/>
                </a:moveTo>
                <a:lnTo>
                  <a:pt x="361857" y="548016"/>
                </a:lnTo>
                <a:lnTo>
                  <a:pt x="539532" y="548016"/>
                </a:lnTo>
                <a:lnTo>
                  <a:pt x="594437"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3" name="object 3"/>
          <p:cNvSpPr/>
          <p:nvPr/>
        </p:nvSpPr>
        <p:spPr>
          <a:xfrm>
            <a:off x="0" y="1288178"/>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6"/>
                </a:lnTo>
                <a:lnTo>
                  <a:pt x="376321" y="548016"/>
                </a:lnTo>
                <a:lnTo>
                  <a:pt x="143741" y="717362"/>
                </a:lnTo>
                <a:close/>
              </a:path>
              <a:path w="753110" h="717550">
                <a:moveTo>
                  <a:pt x="608900" y="717362"/>
                </a:moveTo>
                <a:lnTo>
                  <a:pt x="376321" y="548016"/>
                </a:lnTo>
                <a:lnTo>
                  <a:pt x="553996" y="548016"/>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4" name="object 4"/>
          <p:cNvSpPr/>
          <p:nvPr/>
        </p:nvSpPr>
        <p:spPr>
          <a:xfrm>
            <a:off x="0" y="1893420"/>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6"/>
                </a:lnTo>
                <a:lnTo>
                  <a:pt x="376321" y="548016"/>
                </a:lnTo>
                <a:lnTo>
                  <a:pt x="143741" y="717362"/>
                </a:lnTo>
                <a:close/>
              </a:path>
              <a:path w="753110" h="717550">
                <a:moveTo>
                  <a:pt x="608900" y="717362"/>
                </a:moveTo>
                <a:lnTo>
                  <a:pt x="376321" y="548016"/>
                </a:lnTo>
                <a:lnTo>
                  <a:pt x="553996" y="548016"/>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5" name="object 5"/>
          <p:cNvSpPr/>
          <p:nvPr/>
        </p:nvSpPr>
        <p:spPr>
          <a:xfrm>
            <a:off x="0" y="3237208"/>
            <a:ext cx="502073" cy="478367"/>
          </a:xfrm>
          <a:custGeom>
            <a:avLst/>
            <a:gdLst/>
            <a:ahLst/>
            <a:cxnLst/>
            <a:rect l="l" t="t" r="r" b="b"/>
            <a:pathLst>
              <a:path w="753110" h="717550">
                <a:moveTo>
                  <a:pt x="465159" y="274007"/>
                </a:moveTo>
                <a:lnTo>
                  <a:pt x="287483" y="274007"/>
                </a:lnTo>
                <a:lnTo>
                  <a:pt x="376321" y="0"/>
                </a:lnTo>
                <a:lnTo>
                  <a:pt x="465159" y="274007"/>
                </a:lnTo>
                <a:close/>
              </a:path>
              <a:path w="753110" h="717550">
                <a:moveTo>
                  <a:pt x="143741" y="717362"/>
                </a:moveTo>
                <a:lnTo>
                  <a:pt x="232579" y="443354"/>
                </a:lnTo>
                <a:lnTo>
                  <a:pt x="0" y="274007"/>
                </a:lnTo>
                <a:lnTo>
                  <a:pt x="752642" y="274007"/>
                </a:lnTo>
                <a:lnTo>
                  <a:pt x="520063" y="443354"/>
                </a:lnTo>
                <a:lnTo>
                  <a:pt x="553996" y="548016"/>
                </a:lnTo>
                <a:lnTo>
                  <a:pt x="376321" y="548016"/>
                </a:lnTo>
                <a:lnTo>
                  <a:pt x="143741" y="717362"/>
                </a:lnTo>
                <a:close/>
              </a:path>
              <a:path w="753110" h="717550">
                <a:moveTo>
                  <a:pt x="608900" y="717362"/>
                </a:moveTo>
                <a:lnTo>
                  <a:pt x="376321" y="548016"/>
                </a:lnTo>
                <a:lnTo>
                  <a:pt x="553996" y="548016"/>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6" name="object 6"/>
          <p:cNvSpPr/>
          <p:nvPr/>
        </p:nvSpPr>
        <p:spPr>
          <a:xfrm>
            <a:off x="0" y="3896911"/>
            <a:ext cx="492337" cy="478367"/>
          </a:xfrm>
          <a:custGeom>
            <a:avLst/>
            <a:gdLst/>
            <a:ahLst/>
            <a:cxnLst/>
            <a:rect l="l" t="t" r="r" b="b"/>
            <a:pathLst>
              <a:path w="738505" h="717550">
                <a:moveTo>
                  <a:pt x="450695" y="274007"/>
                </a:moveTo>
                <a:lnTo>
                  <a:pt x="273019" y="274007"/>
                </a:lnTo>
                <a:lnTo>
                  <a:pt x="361857" y="0"/>
                </a:lnTo>
                <a:lnTo>
                  <a:pt x="450695" y="274007"/>
                </a:lnTo>
                <a:close/>
              </a:path>
              <a:path w="738505" h="717550">
                <a:moveTo>
                  <a:pt x="129278" y="717362"/>
                </a:moveTo>
                <a:lnTo>
                  <a:pt x="218115" y="443355"/>
                </a:lnTo>
                <a:lnTo>
                  <a:pt x="0" y="284539"/>
                </a:lnTo>
                <a:lnTo>
                  <a:pt x="0" y="274007"/>
                </a:lnTo>
                <a:lnTo>
                  <a:pt x="738179" y="274007"/>
                </a:lnTo>
                <a:lnTo>
                  <a:pt x="505599" y="443355"/>
                </a:lnTo>
                <a:lnTo>
                  <a:pt x="539532" y="548017"/>
                </a:lnTo>
                <a:lnTo>
                  <a:pt x="361857" y="548017"/>
                </a:lnTo>
                <a:lnTo>
                  <a:pt x="129278" y="717362"/>
                </a:lnTo>
                <a:close/>
              </a:path>
              <a:path w="738505" h="717550">
                <a:moveTo>
                  <a:pt x="594437" y="717362"/>
                </a:moveTo>
                <a:lnTo>
                  <a:pt x="361857" y="548017"/>
                </a:lnTo>
                <a:lnTo>
                  <a:pt x="539532" y="548017"/>
                </a:lnTo>
                <a:lnTo>
                  <a:pt x="594437"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pic>
        <p:nvPicPr>
          <p:cNvPr id="7" name="object 7"/>
          <p:cNvPicPr/>
          <p:nvPr/>
        </p:nvPicPr>
        <p:blipFill>
          <a:blip r:embed="rId2" cstate="print"/>
          <a:stretch>
            <a:fillRect/>
          </a:stretch>
        </p:blipFill>
        <p:spPr>
          <a:xfrm>
            <a:off x="9221970" y="2506120"/>
            <a:ext cx="1949449" cy="1784349"/>
          </a:xfrm>
          <a:prstGeom prst="rect">
            <a:avLst/>
          </a:prstGeom>
        </p:spPr>
      </p:pic>
      <p:sp>
        <p:nvSpPr>
          <p:cNvPr id="8" name="object 8"/>
          <p:cNvSpPr txBox="1">
            <a:spLocks noGrp="1"/>
          </p:cNvSpPr>
          <p:nvPr>
            <p:ph type="title"/>
          </p:nvPr>
        </p:nvSpPr>
        <p:spPr>
          <a:xfrm>
            <a:off x="20975" y="-50100"/>
            <a:ext cx="6727695" cy="628144"/>
          </a:xfrm>
          <a:prstGeom prst="rect">
            <a:avLst/>
          </a:prstGeom>
        </p:spPr>
        <p:txBody>
          <a:bodyPr vert="horz" wrap="square" lIns="0" tIns="195349" rIns="0" bIns="0" rtlCol="0">
            <a:spAutoFit/>
          </a:bodyPr>
          <a:lstStyle/>
          <a:p>
            <a:pPr marL="8467">
              <a:spcBef>
                <a:spcPts val="67"/>
              </a:spcBef>
            </a:pPr>
            <a:r>
              <a:rPr spc="-233" dirty="0"/>
              <a:t>3.</a:t>
            </a:r>
            <a:r>
              <a:rPr spc="-260" dirty="0"/>
              <a:t> </a:t>
            </a:r>
            <a:r>
              <a:rPr spc="-243" dirty="0"/>
              <a:t>PIR</a:t>
            </a:r>
            <a:r>
              <a:rPr spc="-260" dirty="0"/>
              <a:t> </a:t>
            </a:r>
            <a:r>
              <a:rPr spc="-203" dirty="0"/>
              <a:t>Sensor</a:t>
            </a:r>
            <a:r>
              <a:rPr spc="-260" dirty="0"/>
              <a:t> </a:t>
            </a:r>
            <a:r>
              <a:rPr spc="-230" dirty="0"/>
              <a:t>(Passive</a:t>
            </a:r>
            <a:r>
              <a:rPr spc="-257" dirty="0"/>
              <a:t> </a:t>
            </a:r>
            <a:r>
              <a:rPr spc="-147" dirty="0"/>
              <a:t>Infrared</a:t>
            </a:r>
            <a:r>
              <a:rPr spc="-260" dirty="0"/>
              <a:t> </a:t>
            </a:r>
            <a:r>
              <a:rPr spc="-197" dirty="0"/>
              <a:t>Sensor)</a:t>
            </a:r>
          </a:p>
        </p:txBody>
      </p:sp>
      <p:sp>
        <p:nvSpPr>
          <p:cNvPr id="9" name="object 9"/>
          <p:cNvSpPr/>
          <p:nvPr/>
        </p:nvSpPr>
        <p:spPr>
          <a:xfrm>
            <a:off x="0" y="5199382"/>
            <a:ext cx="502073" cy="478367"/>
          </a:xfrm>
          <a:custGeom>
            <a:avLst/>
            <a:gdLst/>
            <a:ahLst/>
            <a:cxnLst/>
            <a:rect l="l" t="t" r="r" b="b"/>
            <a:pathLst>
              <a:path w="753110" h="717550">
                <a:moveTo>
                  <a:pt x="465159" y="274008"/>
                </a:moveTo>
                <a:lnTo>
                  <a:pt x="287483" y="274008"/>
                </a:lnTo>
                <a:lnTo>
                  <a:pt x="376321" y="0"/>
                </a:lnTo>
                <a:lnTo>
                  <a:pt x="465159" y="274008"/>
                </a:lnTo>
                <a:close/>
              </a:path>
              <a:path w="753110" h="717550">
                <a:moveTo>
                  <a:pt x="143741" y="717362"/>
                </a:moveTo>
                <a:lnTo>
                  <a:pt x="232579" y="443354"/>
                </a:lnTo>
                <a:lnTo>
                  <a:pt x="0" y="274008"/>
                </a:lnTo>
                <a:lnTo>
                  <a:pt x="752642" y="274008"/>
                </a:lnTo>
                <a:lnTo>
                  <a:pt x="520063" y="443354"/>
                </a:lnTo>
                <a:lnTo>
                  <a:pt x="553996" y="548017"/>
                </a:lnTo>
                <a:lnTo>
                  <a:pt x="376321" y="548017"/>
                </a:lnTo>
                <a:lnTo>
                  <a:pt x="143741" y="717362"/>
                </a:lnTo>
                <a:close/>
              </a:path>
              <a:path w="753110" h="717550">
                <a:moveTo>
                  <a:pt x="608900" y="717362"/>
                </a:moveTo>
                <a:lnTo>
                  <a:pt x="376321" y="548017"/>
                </a:lnTo>
                <a:lnTo>
                  <a:pt x="553996" y="548017"/>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10" name="object 10"/>
          <p:cNvSpPr/>
          <p:nvPr/>
        </p:nvSpPr>
        <p:spPr>
          <a:xfrm>
            <a:off x="0" y="5792896"/>
            <a:ext cx="492337" cy="478367"/>
          </a:xfrm>
          <a:custGeom>
            <a:avLst/>
            <a:gdLst/>
            <a:ahLst/>
            <a:cxnLst/>
            <a:rect l="l" t="t" r="r" b="b"/>
            <a:pathLst>
              <a:path w="738505" h="717550">
                <a:moveTo>
                  <a:pt x="450695" y="274008"/>
                </a:moveTo>
                <a:lnTo>
                  <a:pt x="273019" y="274008"/>
                </a:lnTo>
                <a:lnTo>
                  <a:pt x="361857" y="0"/>
                </a:lnTo>
                <a:lnTo>
                  <a:pt x="450695" y="274008"/>
                </a:lnTo>
                <a:close/>
              </a:path>
              <a:path w="738505" h="717550">
                <a:moveTo>
                  <a:pt x="129278" y="717362"/>
                </a:moveTo>
                <a:lnTo>
                  <a:pt x="218115" y="443354"/>
                </a:lnTo>
                <a:lnTo>
                  <a:pt x="0" y="284539"/>
                </a:lnTo>
                <a:lnTo>
                  <a:pt x="0" y="274008"/>
                </a:lnTo>
                <a:lnTo>
                  <a:pt x="738179" y="274008"/>
                </a:lnTo>
                <a:lnTo>
                  <a:pt x="505599" y="443354"/>
                </a:lnTo>
                <a:lnTo>
                  <a:pt x="539532" y="548017"/>
                </a:lnTo>
                <a:lnTo>
                  <a:pt x="361857" y="548017"/>
                </a:lnTo>
                <a:lnTo>
                  <a:pt x="129278" y="717362"/>
                </a:lnTo>
                <a:close/>
              </a:path>
              <a:path w="738505" h="717550">
                <a:moveTo>
                  <a:pt x="594437" y="717362"/>
                </a:moveTo>
                <a:lnTo>
                  <a:pt x="361857" y="548017"/>
                </a:lnTo>
                <a:lnTo>
                  <a:pt x="539532" y="548017"/>
                </a:lnTo>
                <a:lnTo>
                  <a:pt x="594437"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pic>
        <p:nvPicPr>
          <p:cNvPr id="11" name="object 11"/>
          <p:cNvPicPr/>
          <p:nvPr/>
        </p:nvPicPr>
        <p:blipFill>
          <a:blip r:embed="rId3" cstate="print"/>
          <a:stretch>
            <a:fillRect/>
          </a:stretch>
        </p:blipFill>
        <p:spPr>
          <a:xfrm>
            <a:off x="9174060" y="76317"/>
            <a:ext cx="2013527" cy="1303019"/>
          </a:xfrm>
          <a:prstGeom prst="rect">
            <a:avLst/>
          </a:prstGeom>
        </p:spPr>
      </p:pic>
      <p:pic>
        <p:nvPicPr>
          <p:cNvPr id="12" name="object 12"/>
          <p:cNvPicPr/>
          <p:nvPr/>
        </p:nvPicPr>
        <p:blipFill>
          <a:blip r:embed="rId4" cstate="print"/>
          <a:stretch>
            <a:fillRect/>
          </a:stretch>
        </p:blipFill>
        <p:spPr>
          <a:xfrm>
            <a:off x="9251153" y="4870662"/>
            <a:ext cx="1924049" cy="1987337"/>
          </a:xfrm>
          <a:prstGeom prst="rect">
            <a:avLst/>
          </a:prstGeom>
        </p:spPr>
      </p:pic>
      <p:sp>
        <p:nvSpPr>
          <p:cNvPr id="13" name="object 13"/>
          <p:cNvSpPr/>
          <p:nvPr/>
        </p:nvSpPr>
        <p:spPr>
          <a:xfrm>
            <a:off x="0" y="6379757"/>
            <a:ext cx="502073" cy="478367"/>
          </a:xfrm>
          <a:custGeom>
            <a:avLst/>
            <a:gdLst/>
            <a:ahLst/>
            <a:cxnLst/>
            <a:rect l="l" t="t" r="r" b="b"/>
            <a:pathLst>
              <a:path w="753110" h="717550">
                <a:moveTo>
                  <a:pt x="465159" y="274008"/>
                </a:moveTo>
                <a:lnTo>
                  <a:pt x="287483" y="274008"/>
                </a:lnTo>
                <a:lnTo>
                  <a:pt x="376321" y="0"/>
                </a:lnTo>
                <a:lnTo>
                  <a:pt x="465159" y="274008"/>
                </a:lnTo>
                <a:close/>
              </a:path>
              <a:path w="753110" h="717550">
                <a:moveTo>
                  <a:pt x="143741" y="717362"/>
                </a:moveTo>
                <a:lnTo>
                  <a:pt x="232579" y="443354"/>
                </a:lnTo>
                <a:lnTo>
                  <a:pt x="0" y="274008"/>
                </a:lnTo>
                <a:lnTo>
                  <a:pt x="752642" y="274008"/>
                </a:lnTo>
                <a:lnTo>
                  <a:pt x="520063" y="443354"/>
                </a:lnTo>
                <a:lnTo>
                  <a:pt x="553996" y="548017"/>
                </a:lnTo>
                <a:lnTo>
                  <a:pt x="376321" y="548017"/>
                </a:lnTo>
                <a:lnTo>
                  <a:pt x="143741" y="717362"/>
                </a:lnTo>
                <a:close/>
              </a:path>
              <a:path w="753110" h="717550">
                <a:moveTo>
                  <a:pt x="608900" y="717362"/>
                </a:moveTo>
                <a:lnTo>
                  <a:pt x="376321" y="548017"/>
                </a:lnTo>
                <a:lnTo>
                  <a:pt x="553996" y="548017"/>
                </a:lnTo>
                <a:lnTo>
                  <a:pt x="608900" y="717362"/>
                </a:lnTo>
                <a:close/>
              </a:path>
            </a:pathLst>
          </a:custGeom>
          <a:solidFill>
            <a:srgbClr val="C3BFB8"/>
          </a:solidFill>
        </p:spPr>
        <p:txBody>
          <a:bodyPr wrap="square" lIns="0" tIns="0" rIns="0" bIns="0" rtlCol="0"/>
          <a:lstStyle/>
          <a:p>
            <a:pPr defTabSz="609630"/>
            <a:endParaRPr sz="1200" kern="0">
              <a:solidFill>
                <a:sysClr val="windowText" lastClr="000000"/>
              </a:solidFill>
            </a:endParaRPr>
          </a:p>
        </p:txBody>
      </p:sp>
      <p:sp>
        <p:nvSpPr>
          <p:cNvPr id="14" name="object 14"/>
          <p:cNvSpPr txBox="1"/>
          <p:nvPr/>
        </p:nvSpPr>
        <p:spPr>
          <a:xfrm>
            <a:off x="-18108" y="665580"/>
            <a:ext cx="8966623" cy="6056167"/>
          </a:xfrm>
          <a:prstGeom prst="rect">
            <a:avLst/>
          </a:prstGeom>
        </p:spPr>
        <p:txBody>
          <a:bodyPr vert="horz" wrap="square" lIns="0" tIns="8467" rIns="0" bIns="0" rtlCol="0">
            <a:spAutoFit/>
          </a:bodyPr>
          <a:lstStyle/>
          <a:p>
            <a:pPr marL="737060" defTabSz="609630">
              <a:spcBef>
                <a:spcPts val="67"/>
              </a:spcBef>
            </a:pPr>
            <a:r>
              <a:rPr sz="2200" kern="0" spc="37" dirty="0">
                <a:solidFill>
                  <a:sysClr val="windowText" lastClr="000000"/>
                </a:solidFill>
                <a:latin typeface="Lucida Sans Unicode"/>
                <a:cs typeface="Lucida Sans Unicode"/>
              </a:rPr>
              <a:t>Detects</a:t>
            </a:r>
            <a:r>
              <a:rPr sz="2200" kern="0" spc="-136" dirty="0">
                <a:solidFill>
                  <a:sysClr val="windowText" lastClr="000000"/>
                </a:solidFill>
                <a:latin typeface="Lucida Sans Unicode"/>
                <a:cs typeface="Lucida Sans Unicode"/>
              </a:rPr>
              <a:t> </a:t>
            </a:r>
            <a:r>
              <a:rPr sz="2200" kern="0" spc="-17" dirty="0">
                <a:solidFill>
                  <a:sysClr val="windowText" lastClr="000000"/>
                </a:solidFill>
                <a:latin typeface="Lucida Sans Unicode"/>
                <a:cs typeface="Lucida Sans Unicode"/>
              </a:rPr>
              <a:t>human</a:t>
            </a:r>
            <a:r>
              <a:rPr sz="2200" kern="0" spc="-136" dirty="0">
                <a:solidFill>
                  <a:sysClr val="windowText" lastClr="000000"/>
                </a:solidFill>
                <a:latin typeface="Lucida Sans Unicode"/>
                <a:cs typeface="Lucida Sans Unicode"/>
              </a:rPr>
              <a:t> </a:t>
            </a:r>
            <a:r>
              <a:rPr sz="2200" kern="0" dirty="0">
                <a:solidFill>
                  <a:sysClr val="windowText" lastClr="000000"/>
                </a:solidFill>
                <a:latin typeface="Lucida Sans Unicode"/>
                <a:cs typeface="Lucida Sans Unicode"/>
              </a:rPr>
              <a:t>motion</a:t>
            </a:r>
            <a:r>
              <a:rPr sz="2200" kern="0" spc="-136" dirty="0">
                <a:solidFill>
                  <a:sysClr val="windowText" lastClr="000000"/>
                </a:solidFill>
                <a:latin typeface="Lucida Sans Unicode"/>
                <a:cs typeface="Lucida Sans Unicode"/>
              </a:rPr>
              <a:t> </a:t>
            </a:r>
            <a:r>
              <a:rPr sz="2200" kern="0" dirty="0">
                <a:solidFill>
                  <a:sysClr val="windowText" lastClr="000000"/>
                </a:solidFill>
                <a:latin typeface="Lucida Sans Unicode"/>
                <a:cs typeface="Lucida Sans Unicode"/>
              </a:rPr>
              <a:t>for</a:t>
            </a:r>
            <a:r>
              <a:rPr sz="2200" kern="0" spc="-136" dirty="0">
                <a:solidFill>
                  <a:sysClr val="windowText" lastClr="000000"/>
                </a:solidFill>
                <a:latin typeface="Lucida Sans Unicode"/>
                <a:cs typeface="Lucida Sans Unicode"/>
              </a:rPr>
              <a:t> </a:t>
            </a:r>
            <a:r>
              <a:rPr sz="2200" kern="0" dirty="0">
                <a:solidFill>
                  <a:sysClr val="windowText" lastClr="000000"/>
                </a:solidFill>
                <a:latin typeface="Lucida Sans Unicode"/>
                <a:cs typeface="Lucida Sans Unicode"/>
              </a:rPr>
              <a:t>intruder</a:t>
            </a:r>
            <a:r>
              <a:rPr sz="2200" kern="0" spc="-136" dirty="0">
                <a:solidFill>
                  <a:sysClr val="windowText" lastClr="000000"/>
                </a:solidFill>
                <a:latin typeface="Lucida Sans Unicode"/>
                <a:cs typeface="Lucida Sans Unicode"/>
              </a:rPr>
              <a:t> </a:t>
            </a:r>
            <a:r>
              <a:rPr sz="2200" kern="0" spc="-7" dirty="0">
                <a:solidFill>
                  <a:sysClr val="windowText" lastClr="000000"/>
                </a:solidFill>
                <a:latin typeface="Lucida Sans Unicode"/>
                <a:cs typeface="Lucida Sans Unicode"/>
              </a:rPr>
              <a:t>alert.</a:t>
            </a:r>
            <a:endParaRPr sz="2200" kern="0">
              <a:solidFill>
                <a:sysClr val="windowText" lastClr="000000"/>
              </a:solidFill>
              <a:latin typeface="Lucida Sans Unicode"/>
              <a:cs typeface="Lucida Sans Unicode"/>
            </a:endParaRPr>
          </a:p>
          <a:p>
            <a:pPr marL="704039" marR="1306049" defTabSz="609630">
              <a:lnSpc>
                <a:spcPct val="182600"/>
              </a:lnSpc>
              <a:spcBef>
                <a:spcPts val="697"/>
              </a:spcBef>
            </a:pPr>
            <a:r>
              <a:rPr sz="2133" kern="0" spc="-80" dirty="0">
                <a:solidFill>
                  <a:sysClr val="windowText" lastClr="000000"/>
                </a:solidFill>
                <a:latin typeface="Lucida Sans Unicode"/>
                <a:cs typeface="Lucida Sans Unicode"/>
              </a:rPr>
              <a:t>Triggers</a:t>
            </a:r>
            <a:r>
              <a:rPr sz="2133" kern="0" spc="-10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the</a:t>
            </a:r>
            <a:r>
              <a:rPr sz="2133" kern="0" spc="-103" dirty="0">
                <a:solidFill>
                  <a:sysClr val="windowText" lastClr="000000"/>
                </a:solidFill>
                <a:latin typeface="Lucida Sans Unicode"/>
                <a:cs typeface="Lucida Sans Unicode"/>
              </a:rPr>
              <a:t> </a:t>
            </a:r>
            <a:r>
              <a:rPr sz="2133" kern="0" spc="-80" dirty="0">
                <a:solidFill>
                  <a:sysClr val="windowText" lastClr="000000"/>
                </a:solidFill>
                <a:latin typeface="Lucida Sans Unicode"/>
                <a:cs typeface="Lucida Sans Unicode"/>
              </a:rPr>
              <a:t>buzzer</a:t>
            </a:r>
            <a:r>
              <a:rPr sz="2133" kern="0" spc="-10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and</a:t>
            </a:r>
            <a:r>
              <a:rPr sz="2133" kern="0" spc="-103"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sends</a:t>
            </a:r>
            <a:r>
              <a:rPr sz="2133" kern="0" spc="-103" dirty="0">
                <a:solidFill>
                  <a:sysClr val="windowText" lastClr="000000"/>
                </a:solidFill>
                <a:latin typeface="Lucida Sans Unicode"/>
                <a:cs typeface="Lucida Sans Unicode"/>
              </a:rPr>
              <a:t> </a:t>
            </a:r>
            <a:r>
              <a:rPr sz="2133" kern="0" spc="-43" dirty="0">
                <a:solidFill>
                  <a:sysClr val="windowText" lastClr="000000"/>
                </a:solidFill>
                <a:latin typeface="Lucida Sans Unicode"/>
                <a:cs typeface="Lucida Sans Unicode"/>
              </a:rPr>
              <a:t>signals</a:t>
            </a:r>
            <a:r>
              <a:rPr sz="2133" kern="0" spc="-10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to</a:t>
            </a:r>
            <a:r>
              <a:rPr sz="2133" kern="0" spc="-103"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Raspberry</a:t>
            </a:r>
            <a:r>
              <a:rPr sz="2133" kern="0" spc="-103" dirty="0">
                <a:solidFill>
                  <a:sysClr val="windowText" lastClr="000000"/>
                </a:solidFill>
                <a:latin typeface="Lucida Sans Unicode"/>
                <a:cs typeface="Lucida Sans Unicode"/>
              </a:rPr>
              <a:t> </a:t>
            </a:r>
            <a:r>
              <a:rPr sz="2133" kern="0" spc="-17" dirty="0">
                <a:solidFill>
                  <a:sysClr val="windowText" lastClr="000000"/>
                </a:solidFill>
                <a:latin typeface="Lucida Sans Unicode"/>
                <a:cs typeface="Lucida Sans Unicode"/>
              </a:rPr>
              <a:t>Pi. </a:t>
            </a:r>
            <a:r>
              <a:rPr sz="2133" kern="0" dirty="0">
                <a:solidFill>
                  <a:sysClr val="windowText" lastClr="000000"/>
                </a:solidFill>
                <a:latin typeface="Lucida Sans Unicode"/>
                <a:cs typeface="Lucida Sans Unicode"/>
              </a:rPr>
              <a:t>Enhances</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both</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security</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and</a:t>
            </a:r>
            <a:r>
              <a:rPr sz="2133" kern="0" spc="-70" dirty="0">
                <a:solidFill>
                  <a:sysClr val="windowText" lastClr="000000"/>
                </a:solidFill>
                <a:latin typeface="Lucida Sans Unicode"/>
                <a:cs typeface="Lucida Sans Unicode"/>
              </a:rPr>
              <a:t> </a:t>
            </a:r>
            <a:r>
              <a:rPr sz="2133" kern="0" spc="-17" dirty="0">
                <a:solidFill>
                  <a:sysClr val="windowText" lastClr="000000"/>
                </a:solidFill>
                <a:latin typeface="Lucida Sans Unicode"/>
                <a:cs typeface="Lucida Sans Unicode"/>
              </a:rPr>
              <a:t>energy</a:t>
            </a:r>
            <a:r>
              <a:rPr sz="2133" kern="0" spc="-6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efficiency.</a:t>
            </a:r>
            <a:endParaRPr sz="2133" kern="0">
              <a:solidFill>
                <a:sysClr val="windowText" lastClr="000000"/>
              </a:solidFill>
              <a:latin typeface="Lucida Sans Unicode"/>
              <a:cs typeface="Lucida Sans Unicode"/>
            </a:endParaRPr>
          </a:p>
          <a:p>
            <a:pPr marL="406420" indent="-397953" defTabSz="609630">
              <a:spcBef>
                <a:spcPts val="2647"/>
              </a:spcBef>
              <a:buFontTx/>
              <a:buAutoNum type="arabicPeriod" startAt="4"/>
              <a:tabLst>
                <a:tab pos="406420" algn="l"/>
              </a:tabLst>
            </a:pPr>
            <a:r>
              <a:rPr sz="2800" kern="0" spc="-203" dirty="0">
                <a:solidFill>
                  <a:sysClr val="windowText" lastClr="000000"/>
                </a:solidFill>
                <a:latin typeface="Arial Black"/>
                <a:cs typeface="Arial Black"/>
              </a:rPr>
              <a:t>IP</a:t>
            </a:r>
            <a:r>
              <a:rPr sz="2800" kern="0" spc="-277" dirty="0">
                <a:solidFill>
                  <a:sysClr val="windowText" lastClr="000000"/>
                </a:solidFill>
                <a:latin typeface="Arial Black"/>
                <a:cs typeface="Arial Black"/>
              </a:rPr>
              <a:t> </a:t>
            </a:r>
            <a:r>
              <a:rPr sz="2800" kern="0" spc="-227" dirty="0">
                <a:solidFill>
                  <a:sysClr val="windowText" lastClr="000000"/>
                </a:solidFill>
                <a:latin typeface="Arial Black"/>
                <a:cs typeface="Arial Black"/>
              </a:rPr>
              <a:t>Camera</a:t>
            </a:r>
            <a:endParaRPr sz="2800" kern="0">
              <a:solidFill>
                <a:sysClr val="windowText" lastClr="000000"/>
              </a:solidFill>
              <a:latin typeface="Arial Black"/>
              <a:cs typeface="Arial Black"/>
            </a:endParaRPr>
          </a:p>
          <a:p>
            <a:pPr marL="732403" defTabSz="609630">
              <a:spcBef>
                <a:spcPts val="2013"/>
              </a:spcBef>
            </a:pPr>
            <a:r>
              <a:rPr sz="2133" kern="0" dirty="0">
                <a:solidFill>
                  <a:sysClr val="windowText" lastClr="000000"/>
                </a:solidFill>
                <a:latin typeface="Lucida Sans Unicode"/>
                <a:cs typeface="Lucida Sans Unicode"/>
              </a:rPr>
              <a:t>Provides</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live</a:t>
            </a:r>
            <a:r>
              <a:rPr sz="2133" kern="0" spc="-6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video</a:t>
            </a:r>
            <a:r>
              <a:rPr sz="2133" kern="0" spc="-6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surveillance</a:t>
            </a:r>
            <a:r>
              <a:rPr sz="2133" kern="0" spc="-6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of</a:t>
            </a:r>
            <a:r>
              <a:rPr sz="2133" kern="0" spc="-6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home.</a:t>
            </a:r>
            <a:endParaRPr sz="2133" kern="0">
              <a:solidFill>
                <a:sysClr val="windowText" lastClr="000000"/>
              </a:solidFill>
              <a:latin typeface="Lucida Sans Unicode"/>
              <a:cs typeface="Lucida Sans Unicode"/>
            </a:endParaRPr>
          </a:p>
          <a:p>
            <a:pPr marL="704462" defTabSz="609630">
              <a:spcBef>
                <a:spcPts val="2613"/>
              </a:spcBef>
            </a:pPr>
            <a:r>
              <a:rPr sz="2133" kern="0" dirty="0">
                <a:solidFill>
                  <a:sysClr val="windowText" lastClr="000000"/>
                </a:solidFill>
                <a:latin typeface="Lucida Sans Unicode"/>
                <a:cs typeface="Lucida Sans Unicode"/>
              </a:rPr>
              <a:t>Helps</a:t>
            </a:r>
            <a:r>
              <a:rPr sz="2133" kern="0" spc="-110" dirty="0">
                <a:solidFill>
                  <a:sysClr val="windowText" lastClr="000000"/>
                </a:solidFill>
                <a:latin typeface="Lucida Sans Unicode"/>
                <a:cs typeface="Lucida Sans Unicode"/>
              </a:rPr>
              <a:t> </a:t>
            </a:r>
            <a:r>
              <a:rPr sz="2133" kern="0" spc="-37" dirty="0">
                <a:solidFill>
                  <a:sysClr val="windowText" lastClr="000000"/>
                </a:solidFill>
                <a:latin typeface="Lucida Sans Unicode"/>
                <a:cs typeface="Lucida Sans Unicode"/>
              </a:rPr>
              <a:t>in</a:t>
            </a:r>
            <a:r>
              <a:rPr sz="2133" kern="0" spc="-107" dirty="0">
                <a:solidFill>
                  <a:sysClr val="windowText" lastClr="000000"/>
                </a:solidFill>
                <a:latin typeface="Lucida Sans Unicode"/>
                <a:cs typeface="Lucida Sans Unicode"/>
              </a:rPr>
              <a:t> </a:t>
            </a:r>
            <a:r>
              <a:rPr sz="2133" kern="0" spc="33" dirty="0">
                <a:solidFill>
                  <a:sysClr val="windowText" lastClr="000000"/>
                </a:solidFill>
                <a:latin typeface="Lucida Sans Unicode"/>
                <a:cs typeface="Lucida Sans Unicode"/>
              </a:rPr>
              <a:t>face</a:t>
            </a:r>
            <a:r>
              <a:rPr sz="2133" kern="0" spc="-107" dirty="0">
                <a:solidFill>
                  <a:sysClr val="windowText" lastClr="000000"/>
                </a:solidFill>
                <a:latin typeface="Lucida Sans Unicode"/>
                <a:cs typeface="Lucida Sans Unicode"/>
              </a:rPr>
              <a:t> </a:t>
            </a:r>
            <a:r>
              <a:rPr sz="2133" kern="0" spc="-20" dirty="0">
                <a:solidFill>
                  <a:sysClr val="windowText" lastClr="000000"/>
                </a:solidFill>
                <a:latin typeface="Lucida Sans Unicode"/>
                <a:cs typeface="Lucida Sans Unicode"/>
              </a:rPr>
              <a:t>recognition</a:t>
            </a:r>
            <a:r>
              <a:rPr sz="2133" kern="0" spc="-10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and</a:t>
            </a:r>
            <a:r>
              <a:rPr sz="2133" kern="0" spc="-11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security</a:t>
            </a:r>
            <a:r>
              <a:rPr sz="2133" kern="0" spc="-10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monitoring.</a:t>
            </a:r>
            <a:endParaRPr sz="2133" kern="0">
              <a:solidFill>
                <a:sysClr val="windowText" lastClr="000000"/>
              </a:solidFill>
              <a:latin typeface="Lucida Sans Unicode"/>
              <a:cs typeface="Lucida Sans Unicode"/>
            </a:endParaRPr>
          </a:p>
          <a:p>
            <a:pPr marL="417004" indent="-388639" defTabSz="609630">
              <a:spcBef>
                <a:spcPts val="2773"/>
              </a:spcBef>
              <a:buFontTx/>
              <a:buAutoNum type="arabicPeriod" startAt="5"/>
              <a:tabLst>
                <a:tab pos="417004" algn="l"/>
              </a:tabLst>
            </a:pPr>
            <a:r>
              <a:rPr sz="2800" kern="0" spc="-193" dirty="0">
                <a:solidFill>
                  <a:sysClr val="windowText" lastClr="000000"/>
                </a:solidFill>
                <a:latin typeface="Arial Black"/>
                <a:cs typeface="Arial Black"/>
              </a:rPr>
              <a:t>Buzzer</a:t>
            </a:r>
            <a:endParaRPr sz="2800" kern="0">
              <a:solidFill>
                <a:sysClr val="windowText" lastClr="000000"/>
              </a:solidFill>
              <a:latin typeface="Arial Black"/>
              <a:cs typeface="Arial Black"/>
            </a:endParaRPr>
          </a:p>
          <a:p>
            <a:pPr marL="704462" defTabSz="609630">
              <a:spcBef>
                <a:spcPts val="1583"/>
              </a:spcBef>
            </a:pPr>
            <a:r>
              <a:rPr sz="2133" kern="0" dirty="0">
                <a:solidFill>
                  <a:sysClr val="windowText" lastClr="000000"/>
                </a:solidFill>
                <a:latin typeface="Lucida Sans Unicode"/>
                <a:cs typeface="Lucida Sans Unicode"/>
              </a:rPr>
              <a:t>Emits</a:t>
            </a:r>
            <a:r>
              <a:rPr sz="2133" kern="0" spc="-120" dirty="0">
                <a:solidFill>
                  <a:sysClr val="windowText" lastClr="000000"/>
                </a:solidFill>
                <a:latin typeface="Lucida Sans Unicode"/>
                <a:cs typeface="Lucida Sans Unicode"/>
              </a:rPr>
              <a:t> </a:t>
            </a:r>
            <a:r>
              <a:rPr sz="2133" kern="0" spc="-13" dirty="0">
                <a:solidFill>
                  <a:sysClr val="windowText" lastClr="000000"/>
                </a:solidFill>
                <a:latin typeface="Lucida Sans Unicode"/>
                <a:cs typeface="Lucida Sans Unicode"/>
              </a:rPr>
              <a:t>sound</a:t>
            </a:r>
            <a:r>
              <a:rPr sz="2133" kern="0" spc="-11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alert</a:t>
            </a:r>
            <a:r>
              <a:rPr sz="2133" kern="0" spc="-11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for</a:t>
            </a:r>
            <a:r>
              <a:rPr sz="2133" kern="0" spc="-117" dirty="0">
                <a:solidFill>
                  <a:sysClr val="windowText" lastClr="000000"/>
                </a:solidFill>
                <a:latin typeface="Lucida Sans Unicode"/>
                <a:cs typeface="Lucida Sans Unicode"/>
              </a:rPr>
              <a:t> </a:t>
            </a:r>
            <a:r>
              <a:rPr sz="2133" kern="0" spc="-73" dirty="0">
                <a:solidFill>
                  <a:sysClr val="windowText" lastClr="000000"/>
                </a:solidFill>
                <a:latin typeface="Lucida Sans Unicode"/>
                <a:cs typeface="Lucida Sans Unicode"/>
              </a:rPr>
              <a:t>gas</a:t>
            </a:r>
            <a:r>
              <a:rPr sz="2133" kern="0" spc="-117" dirty="0">
                <a:solidFill>
                  <a:sysClr val="windowText" lastClr="000000"/>
                </a:solidFill>
                <a:latin typeface="Lucida Sans Unicode"/>
                <a:cs typeface="Lucida Sans Unicode"/>
              </a:rPr>
              <a:t> </a:t>
            </a:r>
            <a:r>
              <a:rPr sz="2133" kern="0" spc="-47" dirty="0">
                <a:solidFill>
                  <a:sysClr val="windowText" lastClr="000000"/>
                </a:solidFill>
                <a:latin typeface="Lucida Sans Unicode"/>
                <a:cs typeface="Lucida Sans Unicode"/>
              </a:rPr>
              <a:t>leak,</a:t>
            </a:r>
            <a:r>
              <a:rPr sz="2133" kern="0" spc="-11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water</a:t>
            </a:r>
            <a:r>
              <a:rPr sz="2133" kern="0" spc="-117" dirty="0">
                <a:solidFill>
                  <a:sysClr val="windowText" lastClr="000000"/>
                </a:solidFill>
                <a:latin typeface="Lucida Sans Unicode"/>
                <a:cs typeface="Lucida Sans Unicode"/>
              </a:rPr>
              <a:t> </a:t>
            </a:r>
            <a:r>
              <a:rPr sz="2133" kern="0" spc="-47" dirty="0">
                <a:solidFill>
                  <a:sysClr val="windowText" lastClr="000000"/>
                </a:solidFill>
                <a:latin typeface="Lucida Sans Unicode"/>
                <a:cs typeface="Lucida Sans Unicode"/>
              </a:rPr>
              <a:t>leak,</a:t>
            </a:r>
            <a:r>
              <a:rPr sz="2133" kern="0" spc="-11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or</a:t>
            </a:r>
            <a:r>
              <a:rPr sz="2133" kern="0" spc="-11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intruder</a:t>
            </a:r>
            <a:r>
              <a:rPr sz="2133" kern="0" spc="-11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detection.</a:t>
            </a:r>
            <a:endParaRPr sz="2133" kern="0">
              <a:solidFill>
                <a:sysClr val="windowText" lastClr="000000"/>
              </a:solidFill>
              <a:latin typeface="Lucida Sans Unicode"/>
              <a:cs typeface="Lucida Sans Unicode"/>
            </a:endParaRPr>
          </a:p>
          <a:p>
            <a:pPr marL="650695" marR="324713" defTabSz="609630">
              <a:lnSpc>
                <a:spcPct val="161100"/>
              </a:lnSpc>
              <a:spcBef>
                <a:spcPts val="550"/>
              </a:spcBef>
            </a:pPr>
            <a:r>
              <a:rPr sz="2133" kern="0" dirty="0">
                <a:solidFill>
                  <a:sysClr val="windowText" lastClr="000000"/>
                </a:solidFill>
                <a:latin typeface="Lucida Sans Unicode"/>
                <a:cs typeface="Lucida Sans Unicode"/>
              </a:rPr>
              <a:t>Activated</a:t>
            </a:r>
            <a:r>
              <a:rPr sz="2133" kern="0" spc="-100" dirty="0">
                <a:solidFill>
                  <a:sysClr val="windowText" lastClr="000000"/>
                </a:solidFill>
                <a:latin typeface="Lucida Sans Unicode"/>
                <a:cs typeface="Lucida Sans Unicode"/>
              </a:rPr>
              <a:t> </a:t>
            </a:r>
            <a:r>
              <a:rPr sz="2133" kern="0" spc="43" dirty="0">
                <a:solidFill>
                  <a:sysClr val="windowText" lastClr="000000"/>
                </a:solidFill>
                <a:latin typeface="Lucida Sans Unicode"/>
                <a:cs typeface="Lucida Sans Unicode"/>
              </a:rPr>
              <a:t>by</a:t>
            </a:r>
            <a:r>
              <a:rPr sz="2133" kern="0" spc="-97" dirty="0">
                <a:solidFill>
                  <a:sysClr val="windowText" lastClr="000000"/>
                </a:solidFill>
                <a:latin typeface="Lucida Sans Unicode"/>
                <a:cs typeface="Lucida Sans Unicode"/>
              </a:rPr>
              <a:t> </a:t>
            </a:r>
            <a:r>
              <a:rPr sz="2133" kern="0" spc="-23" dirty="0">
                <a:solidFill>
                  <a:sysClr val="windowText" lastClr="000000"/>
                </a:solidFill>
                <a:latin typeface="Lucida Sans Unicode"/>
                <a:cs typeface="Lucida Sans Unicode"/>
              </a:rPr>
              <a:t>Arduino</a:t>
            </a:r>
            <a:r>
              <a:rPr sz="2133" kern="0" spc="-9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or</a:t>
            </a:r>
            <a:r>
              <a:rPr sz="2133" kern="0" spc="-9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Raspberry</a:t>
            </a:r>
            <a:r>
              <a:rPr sz="2133" kern="0" spc="-100" dirty="0">
                <a:solidFill>
                  <a:sysClr val="windowText" lastClr="000000"/>
                </a:solidFill>
                <a:latin typeface="Lucida Sans Unicode"/>
                <a:cs typeface="Lucida Sans Unicode"/>
              </a:rPr>
              <a:t> </a:t>
            </a:r>
            <a:r>
              <a:rPr sz="2133" kern="0" spc="73" dirty="0">
                <a:solidFill>
                  <a:sysClr val="windowText" lastClr="000000"/>
                </a:solidFill>
                <a:latin typeface="Lucida Sans Unicode"/>
                <a:cs typeface="Lucida Sans Unicode"/>
              </a:rPr>
              <a:t>Pi</a:t>
            </a:r>
            <a:r>
              <a:rPr sz="2133" kern="0" spc="-97"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based</a:t>
            </a:r>
            <a:r>
              <a:rPr sz="2133" kern="0" spc="-9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on</a:t>
            </a:r>
            <a:r>
              <a:rPr sz="2133" kern="0" spc="-97" dirty="0">
                <a:solidFill>
                  <a:sysClr val="windowText" lastClr="000000"/>
                </a:solidFill>
                <a:latin typeface="Lucida Sans Unicode"/>
                <a:cs typeface="Lucida Sans Unicode"/>
              </a:rPr>
              <a:t> </a:t>
            </a:r>
            <a:r>
              <a:rPr sz="2133" kern="0" spc="-13" dirty="0">
                <a:solidFill>
                  <a:sysClr val="windowText" lastClr="000000"/>
                </a:solidFill>
                <a:latin typeface="Lucida Sans Unicode"/>
                <a:cs typeface="Lucida Sans Unicode"/>
              </a:rPr>
              <a:t>sensor</a:t>
            </a:r>
            <a:r>
              <a:rPr sz="2133" kern="0" spc="-97"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inputs. </a:t>
            </a:r>
            <a:r>
              <a:rPr sz="2133" kern="0" dirty="0">
                <a:solidFill>
                  <a:sysClr val="windowText" lastClr="000000"/>
                </a:solidFill>
                <a:latin typeface="Lucida Sans Unicode"/>
                <a:cs typeface="Lucida Sans Unicode"/>
              </a:rPr>
              <a:t>Provides</a:t>
            </a:r>
            <a:r>
              <a:rPr sz="2133" kern="0" spc="-70" dirty="0">
                <a:solidFill>
                  <a:sysClr val="windowText" lastClr="000000"/>
                </a:solidFill>
                <a:latin typeface="Lucida Sans Unicode"/>
                <a:cs typeface="Lucida Sans Unicode"/>
              </a:rPr>
              <a:t> </a:t>
            </a:r>
            <a:r>
              <a:rPr sz="2133" kern="0" spc="-13" dirty="0">
                <a:solidFill>
                  <a:sysClr val="windowText" lastClr="000000"/>
                </a:solidFill>
                <a:latin typeface="Lucida Sans Unicode"/>
                <a:cs typeface="Lucida Sans Unicode"/>
              </a:rPr>
              <a:t>immediate</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physical</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alert</a:t>
            </a:r>
            <a:r>
              <a:rPr sz="2133" kern="0" spc="-67" dirty="0">
                <a:solidFill>
                  <a:sysClr val="windowText" lastClr="000000"/>
                </a:solidFill>
                <a:latin typeface="Lucida Sans Unicode"/>
                <a:cs typeface="Lucida Sans Unicode"/>
              </a:rPr>
              <a:t> </a:t>
            </a:r>
            <a:r>
              <a:rPr sz="2133" kern="0" spc="-20" dirty="0">
                <a:solidFill>
                  <a:sysClr val="windowText" lastClr="000000"/>
                </a:solidFill>
                <a:latin typeface="Lucida Sans Unicode"/>
                <a:cs typeface="Lucida Sans Unicode"/>
              </a:rPr>
              <a:t>inside</a:t>
            </a:r>
            <a:r>
              <a:rPr sz="2133" kern="0" spc="-70" dirty="0">
                <a:solidFill>
                  <a:sysClr val="windowText" lastClr="000000"/>
                </a:solidFill>
                <a:latin typeface="Lucida Sans Unicode"/>
                <a:cs typeface="Lucida Sans Unicode"/>
              </a:rPr>
              <a:t> </a:t>
            </a:r>
            <a:r>
              <a:rPr sz="2133" kern="0" dirty="0">
                <a:solidFill>
                  <a:sysClr val="windowText" lastClr="000000"/>
                </a:solidFill>
                <a:latin typeface="Lucida Sans Unicode"/>
                <a:cs typeface="Lucida Sans Unicode"/>
              </a:rPr>
              <a:t>the</a:t>
            </a:r>
            <a:r>
              <a:rPr sz="2133" kern="0" spc="-70" dirty="0">
                <a:solidFill>
                  <a:sysClr val="windowText" lastClr="000000"/>
                </a:solidFill>
                <a:latin typeface="Lucida Sans Unicode"/>
                <a:cs typeface="Lucida Sans Unicode"/>
              </a:rPr>
              <a:t> </a:t>
            </a:r>
            <a:r>
              <a:rPr sz="2133" kern="0" spc="-7" dirty="0">
                <a:solidFill>
                  <a:sysClr val="windowText" lastClr="000000"/>
                </a:solidFill>
                <a:latin typeface="Lucida Sans Unicode"/>
                <a:cs typeface="Lucida Sans Unicode"/>
              </a:rPr>
              <a:t>house.</a:t>
            </a:r>
            <a:endParaRPr sz="2133" kern="0">
              <a:solidFill>
                <a:sysClr val="windowText" lastClr="000000"/>
              </a:solidFill>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TotalTime>
  <Words>1914</Words>
  <Application>Microsoft Office PowerPoint</Application>
  <PresentationFormat>Widescreen</PresentationFormat>
  <Paragraphs>154</Paragraphs>
  <Slides>17</Slides>
  <Notes>8</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17</vt:i4>
      </vt:variant>
    </vt:vector>
  </HeadingPairs>
  <TitlesOfParts>
    <vt:vector size="40" baseType="lpstr">
      <vt:lpstr>Aharoni</vt:lpstr>
      <vt:lpstr>Aptos</vt:lpstr>
      <vt:lpstr>Aptos Narrow</vt:lpstr>
      <vt:lpstr>Arial</vt:lpstr>
      <vt:lpstr>Arial Black</vt:lpstr>
      <vt:lpstr>Arial MT</vt:lpstr>
      <vt:lpstr>Baskerville Old Face</vt:lpstr>
      <vt:lpstr>Bebas Neue</vt:lpstr>
      <vt:lpstr>Calibri</vt:lpstr>
      <vt:lpstr>Calibri Light</vt:lpstr>
      <vt:lpstr>Century</vt:lpstr>
      <vt:lpstr>DeepSeek-CJK-patch</vt:lpstr>
      <vt:lpstr>Impact</vt:lpstr>
      <vt:lpstr>Lucida Sans Unicode</vt:lpstr>
      <vt:lpstr>Mulish</vt:lpstr>
      <vt:lpstr>Nunito Light</vt:lpstr>
      <vt:lpstr>Quicksand</vt:lpstr>
      <vt:lpstr>Symbol</vt:lpstr>
      <vt:lpstr>Times New Roman</vt:lpstr>
      <vt:lpstr>Verdana</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Devices used</vt:lpstr>
      <vt:lpstr>3. PIR Sensor (Passive Infrared Sensor)</vt:lpstr>
      <vt:lpstr>Working Mechanism</vt:lpstr>
      <vt:lpstr>Description of the Approach Used :</vt:lpstr>
      <vt:lpstr>Tools, Technologies, and Hardware Used : </vt:lpstr>
      <vt:lpstr>Face/object Detection Algorithm:</vt:lpstr>
      <vt:lpstr>PowerPoint Presentation</vt:lpstr>
      <vt:lpstr>Real-time Notification System</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Frachen Borgohain</dc:creator>
  <cp:lastModifiedBy>Frachen Borgohain</cp:lastModifiedBy>
  <cp:revision>3</cp:revision>
  <dcterms:created xsi:type="dcterms:W3CDTF">2025-05-04T20:49:15Z</dcterms:created>
  <dcterms:modified xsi:type="dcterms:W3CDTF">2025-05-14T03:42:27Z</dcterms:modified>
</cp:coreProperties>
</file>